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840" r:id="rId2"/>
  </p:sldMasterIdLst>
  <p:notesMasterIdLst>
    <p:notesMasterId r:id="rId22"/>
  </p:notesMasterIdLst>
  <p:handoutMasterIdLst>
    <p:handoutMasterId r:id="rId23"/>
  </p:handoutMasterIdLst>
  <p:sldIdLst>
    <p:sldId id="305" r:id="rId3"/>
    <p:sldId id="447" r:id="rId4"/>
    <p:sldId id="457" r:id="rId5"/>
    <p:sldId id="458" r:id="rId6"/>
    <p:sldId id="466" r:id="rId7"/>
    <p:sldId id="467" r:id="rId8"/>
    <p:sldId id="452" r:id="rId9"/>
    <p:sldId id="444" r:id="rId10"/>
    <p:sldId id="462" r:id="rId11"/>
    <p:sldId id="463" r:id="rId12"/>
    <p:sldId id="464" r:id="rId13"/>
    <p:sldId id="468" r:id="rId14"/>
    <p:sldId id="461" r:id="rId15"/>
    <p:sldId id="469" r:id="rId16"/>
    <p:sldId id="471" r:id="rId17"/>
    <p:sldId id="472" r:id="rId18"/>
    <p:sldId id="473" r:id="rId19"/>
    <p:sldId id="474" r:id="rId20"/>
    <p:sldId id="427" r:id="rId21"/>
  </p:sldIdLst>
  <p:sldSz cx="9144000" cy="5143500" type="screen16x9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18B2"/>
    <a:srgbClr val="002060"/>
    <a:srgbClr val="0E86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82" autoAdjust="0"/>
    <p:restoredTop sz="97834" autoAdjust="0"/>
  </p:normalViewPr>
  <p:slideViewPr>
    <p:cSldViewPr>
      <p:cViewPr>
        <p:scale>
          <a:sx n="90" d="100"/>
          <a:sy n="90" d="100"/>
        </p:scale>
        <p:origin x="-2604" y="-117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C06535-3F5F-4EA1-BF00-262281492CE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2EDCA1-445C-4962-96A3-A24ABFC11287}">
      <dgm:prSet phldrT="[Текст]" custT="1"/>
      <dgm:spPr/>
      <dgm:t>
        <a:bodyPr/>
        <a:lstStyle/>
        <a:p>
          <a:r>
            <a:rPr lang="ru-RU" sz="2000" b="1" dirty="0" smtClean="0"/>
            <a:t>ГИА-9- </a:t>
          </a:r>
        </a:p>
        <a:p>
          <a:r>
            <a:rPr lang="ru-RU" sz="2000" b="1" dirty="0" smtClean="0"/>
            <a:t>4 экзамена</a:t>
          </a:r>
          <a:endParaRPr lang="ru-RU" sz="2000" b="1" dirty="0"/>
        </a:p>
      </dgm:t>
    </dgm:pt>
    <dgm:pt modelId="{0F9A275C-815B-4ECE-B520-336DF3F4ACFD}" type="parTrans" cxnId="{2A8F243E-173C-41D4-BE3B-58D4EDDD4753}">
      <dgm:prSet/>
      <dgm:spPr/>
      <dgm:t>
        <a:bodyPr/>
        <a:lstStyle/>
        <a:p>
          <a:endParaRPr lang="ru-RU"/>
        </a:p>
      </dgm:t>
    </dgm:pt>
    <dgm:pt modelId="{DBE97EB5-49CE-4ED0-8E88-6640F644A99A}" type="sibTrans" cxnId="{2A8F243E-173C-41D4-BE3B-58D4EDDD4753}">
      <dgm:prSet/>
      <dgm:spPr/>
      <dgm:t>
        <a:bodyPr/>
        <a:lstStyle/>
        <a:p>
          <a:endParaRPr lang="ru-RU"/>
        </a:p>
      </dgm:t>
    </dgm:pt>
    <dgm:pt modelId="{EAA65046-1AB1-4DEC-83A6-CA5C843F7E6C}">
      <dgm:prSet phldrT="[Текст]" custT="1"/>
      <dgm:spPr/>
      <dgm:t>
        <a:bodyPr/>
        <a:lstStyle/>
        <a:p>
          <a:r>
            <a:rPr lang="ru-RU" sz="1800" b="1" dirty="0" smtClean="0"/>
            <a:t>Обязательные предметы-русский язык и математика</a:t>
          </a:r>
          <a:endParaRPr lang="ru-RU" sz="1800" b="1" dirty="0"/>
        </a:p>
      </dgm:t>
    </dgm:pt>
    <dgm:pt modelId="{F237A1F7-0A05-4224-9916-922DCEDF1B33}" type="parTrans" cxnId="{4638F10D-916F-401B-B3CE-C8F7A571630C}">
      <dgm:prSet/>
      <dgm:spPr/>
      <dgm:t>
        <a:bodyPr/>
        <a:lstStyle/>
        <a:p>
          <a:endParaRPr lang="ru-RU"/>
        </a:p>
      </dgm:t>
    </dgm:pt>
    <dgm:pt modelId="{6689B486-18C7-4606-A5EE-278A126B4E72}" type="sibTrans" cxnId="{4638F10D-916F-401B-B3CE-C8F7A571630C}">
      <dgm:prSet/>
      <dgm:spPr/>
      <dgm:t>
        <a:bodyPr/>
        <a:lstStyle/>
        <a:p>
          <a:endParaRPr lang="ru-RU"/>
        </a:p>
      </dgm:t>
    </dgm:pt>
    <dgm:pt modelId="{402A6B1B-5657-45F3-B2A3-BD73669DABE4}">
      <dgm:prSet phldrT="[Текст]" custT="1"/>
      <dgm:spPr/>
      <dgm:t>
        <a:bodyPr/>
        <a:lstStyle/>
        <a:p>
          <a:r>
            <a:rPr lang="ru-RU" sz="1800" b="0" dirty="0" smtClean="0"/>
            <a:t>Основание для получения аттестата</a:t>
          </a:r>
          <a:endParaRPr lang="ru-RU" sz="1800" b="0" dirty="0"/>
        </a:p>
      </dgm:t>
    </dgm:pt>
    <dgm:pt modelId="{E396E21B-B6F8-4BF3-BBFC-41749572241D}" type="parTrans" cxnId="{49614B37-1A31-455A-8E43-DDD6E468E799}">
      <dgm:prSet/>
      <dgm:spPr/>
      <dgm:t>
        <a:bodyPr/>
        <a:lstStyle/>
        <a:p>
          <a:endParaRPr lang="ru-RU"/>
        </a:p>
      </dgm:t>
    </dgm:pt>
    <dgm:pt modelId="{4CE729FF-ED9B-42E7-9E33-8957C7F5C6FA}" type="sibTrans" cxnId="{49614B37-1A31-455A-8E43-DDD6E468E799}">
      <dgm:prSet/>
      <dgm:spPr/>
      <dgm:t>
        <a:bodyPr/>
        <a:lstStyle/>
        <a:p>
          <a:endParaRPr lang="ru-RU"/>
        </a:p>
      </dgm:t>
    </dgm:pt>
    <dgm:pt modelId="{AD85987A-CC38-476D-B75C-D5B1B7707308}">
      <dgm:prSet phldrT="[Текст]" custT="1"/>
      <dgm:spPr/>
      <dgm:t>
        <a:bodyPr/>
        <a:lstStyle/>
        <a:p>
          <a:r>
            <a:rPr lang="ru-RU" sz="1800" b="1" dirty="0" smtClean="0"/>
            <a:t>2 предмета по выбору </a:t>
          </a:r>
          <a:endParaRPr lang="ru-RU" sz="1800" b="1" dirty="0"/>
        </a:p>
      </dgm:t>
    </dgm:pt>
    <dgm:pt modelId="{12A69787-9422-4264-A7A8-3BC1B3DA1455}" type="parTrans" cxnId="{31F89CF2-3859-488B-898E-DFD41580DFD0}">
      <dgm:prSet/>
      <dgm:spPr/>
      <dgm:t>
        <a:bodyPr/>
        <a:lstStyle/>
        <a:p>
          <a:endParaRPr lang="ru-RU"/>
        </a:p>
      </dgm:t>
    </dgm:pt>
    <dgm:pt modelId="{0C56A2D9-8A8B-4246-8F72-52845B2D1C3D}" type="sibTrans" cxnId="{31F89CF2-3859-488B-898E-DFD41580DFD0}">
      <dgm:prSet/>
      <dgm:spPr/>
      <dgm:t>
        <a:bodyPr/>
        <a:lstStyle/>
        <a:p>
          <a:endParaRPr lang="ru-RU"/>
        </a:p>
      </dgm:t>
    </dgm:pt>
    <dgm:pt modelId="{5C8FF475-69D6-4F4E-9836-7FA744E5D97C}">
      <dgm:prSet phldrT="[Текст]"/>
      <dgm:spPr/>
      <dgm:t>
        <a:bodyPr/>
        <a:lstStyle/>
        <a:p>
          <a:r>
            <a:rPr lang="ru-RU" b="0" dirty="0" smtClean="0"/>
            <a:t>В 2015-2016 уч. году не влияют на получение аттестата</a:t>
          </a:r>
          <a:endParaRPr lang="ru-RU" b="0" dirty="0"/>
        </a:p>
      </dgm:t>
    </dgm:pt>
    <dgm:pt modelId="{4F9A83D3-739B-4657-9167-38D4EADD21C4}" type="parTrans" cxnId="{FE96A2B4-2C23-432D-83D7-43F7936939FF}">
      <dgm:prSet/>
      <dgm:spPr/>
      <dgm:t>
        <a:bodyPr/>
        <a:lstStyle/>
        <a:p>
          <a:endParaRPr lang="ru-RU"/>
        </a:p>
      </dgm:t>
    </dgm:pt>
    <dgm:pt modelId="{5AF2A27B-9AE2-46F3-BCC5-D8BC8C25FE72}" type="sibTrans" cxnId="{FE96A2B4-2C23-432D-83D7-43F7936939FF}">
      <dgm:prSet/>
      <dgm:spPr/>
      <dgm:t>
        <a:bodyPr/>
        <a:lstStyle/>
        <a:p>
          <a:endParaRPr lang="ru-RU"/>
        </a:p>
      </dgm:t>
    </dgm:pt>
    <dgm:pt modelId="{8F521BEA-F9D3-4BFC-B276-8D5B78D660B8}" type="pres">
      <dgm:prSet presAssocID="{6CC06535-3F5F-4EA1-BF00-262281492CE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7FE8310-226D-4E08-8436-F5A9837361F6}" type="pres">
      <dgm:prSet presAssocID="{CA2EDCA1-445C-4962-96A3-A24ABFC11287}" presName="hierRoot1" presStyleCnt="0"/>
      <dgm:spPr/>
    </dgm:pt>
    <dgm:pt modelId="{C1DAAA69-8362-4F65-B73C-D4EE64BD59FD}" type="pres">
      <dgm:prSet presAssocID="{CA2EDCA1-445C-4962-96A3-A24ABFC11287}" presName="composite" presStyleCnt="0"/>
      <dgm:spPr/>
    </dgm:pt>
    <dgm:pt modelId="{53592BB6-DFF3-426B-806A-24B8D11D5C6C}" type="pres">
      <dgm:prSet presAssocID="{CA2EDCA1-445C-4962-96A3-A24ABFC11287}" presName="background" presStyleLbl="node0" presStyleIdx="0" presStyleCnt="1"/>
      <dgm:spPr/>
    </dgm:pt>
    <dgm:pt modelId="{267E4D85-8F54-4FE0-B649-41E15AEA263A}" type="pres">
      <dgm:prSet presAssocID="{CA2EDCA1-445C-4962-96A3-A24ABFC11287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824C2D-58C1-478A-8A93-F2687181A0AF}" type="pres">
      <dgm:prSet presAssocID="{CA2EDCA1-445C-4962-96A3-A24ABFC11287}" presName="hierChild2" presStyleCnt="0"/>
      <dgm:spPr/>
    </dgm:pt>
    <dgm:pt modelId="{97F4293F-D18D-41AB-B5FE-318EEAF56949}" type="pres">
      <dgm:prSet presAssocID="{F237A1F7-0A05-4224-9916-922DCEDF1B33}" presName="Name10" presStyleLbl="parChTrans1D2" presStyleIdx="0" presStyleCnt="2"/>
      <dgm:spPr/>
      <dgm:t>
        <a:bodyPr/>
        <a:lstStyle/>
        <a:p>
          <a:endParaRPr lang="ru-RU"/>
        </a:p>
      </dgm:t>
    </dgm:pt>
    <dgm:pt modelId="{45DA8AF9-36AF-4ECA-841E-0C2B4CA1405D}" type="pres">
      <dgm:prSet presAssocID="{EAA65046-1AB1-4DEC-83A6-CA5C843F7E6C}" presName="hierRoot2" presStyleCnt="0"/>
      <dgm:spPr/>
    </dgm:pt>
    <dgm:pt modelId="{BB6EF687-1DEF-4FE5-9CAB-B662E3C7E4F8}" type="pres">
      <dgm:prSet presAssocID="{EAA65046-1AB1-4DEC-83A6-CA5C843F7E6C}" presName="composite2" presStyleCnt="0"/>
      <dgm:spPr/>
    </dgm:pt>
    <dgm:pt modelId="{0F61F35F-61C6-4950-953A-6B188AD5D8D5}" type="pres">
      <dgm:prSet presAssocID="{EAA65046-1AB1-4DEC-83A6-CA5C843F7E6C}" presName="background2" presStyleLbl="node2" presStyleIdx="0" presStyleCnt="2"/>
      <dgm:spPr/>
    </dgm:pt>
    <dgm:pt modelId="{31677613-3773-4AA1-90D7-E2985B77C05A}" type="pres">
      <dgm:prSet presAssocID="{EAA65046-1AB1-4DEC-83A6-CA5C843F7E6C}" presName="text2" presStyleLbl="fgAcc2" presStyleIdx="0" presStyleCnt="2" custScaleX="1741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107B94-9A09-48D3-9FF5-79CF87B910F5}" type="pres">
      <dgm:prSet presAssocID="{EAA65046-1AB1-4DEC-83A6-CA5C843F7E6C}" presName="hierChild3" presStyleCnt="0"/>
      <dgm:spPr/>
    </dgm:pt>
    <dgm:pt modelId="{A7D09466-0EE8-4DA4-9BC8-C2D63059D6A0}" type="pres">
      <dgm:prSet presAssocID="{E396E21B-B6F8-4BF3-BBFC-41749572241D}" presName="Name17" presStyleLbl="parChTrans1D3" presStyleIdx="0" presStyleCnt="2"/>
      <dgm:spPr/>
      <dgm:t>
        <a:bodyPr/>
        <a:lstStyle/>
        <a:p>
          <a:endParaRPr lang="ru-RU"/>
        </a:p>
      </dgm:t>
    </dgm:pt>
    <dgm:pt modelId="{E97FE53D-7D22-48B9-8E80-3DB1E819391F}" type="pres">
      <dgm:prSet presAssocID="{402A6B1B-5657-45F3-B2A3-BD73669DABE4}" presName="hierRoot3" presStyleCnt="0"/>
      <dgm:spPr/>
    </dgm:pt>
    <dgm:pt modelId="{9B6B058D-C665-4ED7-B561-C462A21DE500}" type="pres">
      <dgm:prSet presAssocID="{402A6B1B-5657-45F3-B2A3-BD73669DABE4}" presName="composite3" presStyleCnt="0"/>
      <dgm:spPr/>
    </dgm:pt>
    <dgm:pt modelId="{ADAB0AA0-9F3F-45E0-8AF7-5B85B26B91C1}" type="pres">
      <dgm:prSet presAssocID="{402A6B1B-5657-45F3-B2A3-BD73669DABE4}" presName="background3" presStyleLbl="node3" presStyleIdx="0" presStyleCnt="2"/>
      <dgm:spPr/>
    </dgm:pt>
    <dgm:pt modelId="{7B456093-AE87-4AD9-8580-F4AFCDD4E24F}" type="pres">
      <dgm:prSet presAssocID="{402A6B1B-5657-45F3-B2A3-BD73669DABE4}" presName="text3" presStyleLbl="fgAcc3" presStyleIdx="0" presStyleCnt="2" custScaleX="1592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19ABD0-16B5-4161-B740-DD45A95C5A17}" type="pres">
      <dgm:prSet presAssocID="{402A6B1B-5657-45F3-B2A3-BD73669DABE4}" presName="hierChild4" presStyleCnt="0"/>
      <dgm:spPr/>
    </dgm:pt>
    <dgm:pt modelId="{734205B4-5C54-4634-B023-02C26B773B61}" type="pres">
      <dgm:prSet presAssocID="{12A69787-9422-4264-A7A8-3BC1B3DA1455}" presName="Name10" presStyleLbl="parChTrans1D2" presStyleIdx="1" presStyleCnt="2"/>
      <dgm:spPr/>
      <dgm:t>
        <a:bodyPr/>
        <a:lstStyle/>
        <a:p>
          <a:endParaRPr lang="ru-RU"/>
        </a:p>
      </dgm:t>
    </dgm:pt>
    <dgm:pt modelId="{09F54AC9-9C49-479F-9AF3-D7A67AE78CA7}" type="pres">
      <dgm:prSet presAssocID="{AD85987A-CC38-476D-B75C-D5B1B7707308}" presName="hierRoot2" presStyleCnt="0"/>
      <dgm:spPr/>
    </dgm:pt>
    <dgm:pt modelId="{11F037A3-4060-4039-8AC0-89299AEDFD96}" type="pres">
      <dgm:prSet presAssocID="{AD85987A-CC38-476D-B75C-D5B1B7707308}" presName="composite2" presStyleCnt="0"/>
      <dgm:spPr/>
    </dgm:pt>
    <dgm:pt modelId="{974C6AA5-8373-4662-AF6D-DF8B6D58CEB9}" type="pres">
      <dgm:prSet presAssocID="{AD85987A-CC38-476D-B75C-D5B1B7707308}" presName="background2" presStyleLbl="node2" presStyleIdx="1" presStyleCnt="2"/>
      <dgm:spPr/>
    </dgm:pt>
    <dgm:pt modelId="{C240F370-E4AF-469C-BFC7-913DD62BE2F2}" type="pres">
      <dgm:prSet presAssocID="{AD85987A-CC38-476D-B75C-D5B1B7707308}" presName="text2" presStyleLbl="fgAcc2" presStyleIdx="1" presStyleCnt="2" custScaleX="1653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76AEC8-0606-457D-8897-79EFFA90A108}" type="pres">
      <dgm:prSet presAssocID="{AD85987A-CC38-476D-B75C-D5B1B7707308}" presName="hierChild3" presStyleCnt="0"/>
      <dgm:spPr/>
    </dgm:pt>
    <dgm:pt modelId="{9BE6EFF3-C633-4690-B2CB-5B35D05E3879}" type="pres">
      <dgm:prSet presAssocID="{4F9A83D3-739B-4657-9167-38D4EADD21C4}" presName="Name17" presStyleLbl="parChTrans1D3" presStyleIdx="1" presStyleCnt="2"/>
      <dgm:spPr/>
      <dgm:t>
        <a:bodyPr/>
        <a:lstStyle/>
        <a:p>
          <a:endParaRPr lang="ru-RU"/>
        </a:p>
      </dgm:t>
    </dgm:pt>
    <dgm:pt modelId="{1E62ADD1-0094-4F10-AF3B-F99A2AD1AB5D}" type="pres">
      <dgm:prSet presAssocID="{5C8FF475-69D6-4F4E-9836-7FA744E5D97C}" presName="hierRoot3" presStyleCnt="0"/>
      <dgm:spPr/>
    </dgm:pt>
    <dgm:pt modelId="{E88A73F3-1564-4E1F-9472-A74F3B5BA3CD}" type="pres">
      <dgm:prSet presAssocID="{5C8FF475-69D6-4F4E-9836-7FA744E5D97C}" presName="composite3" presStyleCnt="0"/>
      <dgm:spPr/>
    </dgm:pt>
    <dgm:pt modelId="{B7A649D4-263C-4B99-B600-9A50E90E321E}" type="pres">
      <dgm:prSet presAssocID="{5C8FF475-69D6-4F4E-9836-7FA744E5D97C}" presName="background3" presStyleLbl="node3" presStyleIdx="1" presStyleCnt="2"/>
      <dgm:spPr/>
    </dgm:pt>
    <dgm:pt modelId="{5F1D584C-28E7-43EE-BD7D-96C55E3FCF5B}" type="pres">
      <dgm:prSet presAssocID="{5C8FF475-69D6-4F4E-9836-7FA744E5D97C}" presName="text3" presStyleLbl="fgAcc3" presStyleIdx="1" presStyleCnt="2" custScaleX="1455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9AED42-ED8C-4C80-A6EA-13E3BC494215}" type="pres">
      <dgm:prSet presAssocID="{5C8FF475-69D6-4F4E-9836-7FA744E5D97C}" presName="hierChild4" presStyleCnt="0"/>
      <dgm:spPr/>
    </dgm:pt>
  </dgm:ptLst>
  <dgm:cxnLst>
    <dgm:cxn modelId="{8BF9F261-BC40-485E-AC76-2738726E472B}" type="presOf" srcId="{AD85987A-CC38-476D-B75C-D5B1B7707308}" destId="{C240F370-E4AF-469C-BFC7-913DD62BE2F2}" srcOrd="0" destOrd="0" presId="urn:microsoft.com/office/officeart/2005/8/layout/hierarchy1"/>
    <dgm:cxn modelId="{2A8F243E-173C-41D4-BE3B-58D4EDDD4753}" srcId="{6CC06535-3F5F-4EA1-BF00-262281492CEB}" destId="{CA2EDCA1-445C-4962-96A3-A24ABFC11287}" srcOrd="0" destOrd="0" parTransId="{0F9A275C-815B-4ECE-B520-336DF3F4ACFD}" sibTransId="{DBE97EB5-49CE-4ED0-8E88-6640F644A99A}"/>
    <dgm:cxn modelId="{28DFC6DD-A194-4224-A6DB-15DBC52DBB71}" type="presOf" srcId="{EAA65046-1AB1-4DEC-83A6-CA5C843F7E6C}" destId="{31677613-3773-4AA1-90D7-E2985B77C05A}" srcOrd="0" destOrd="0" presId="urn:microsoft.com/office/officeart/2005/8/layout/hierarchy1"/>
    <dgm:cxn modelId="{C076FB15-8646-49E6-85F4-5FD40C3DA8AF}" type="presOf" srcId="{12A69787-9422-4264-A7A8-3BC1B3DA1455}" destId="{734205B4-5C54-4634-B023-02C26B773B61}" srcOrd="0" destOrd="0" presId="urn:microsoft.com/office/officeart/2005/8/layout/hierarchy1"/>
    <dgm:cxn modelId="{31F89CF2-3859-488B-898E-DFD41580DFD0}" srcId="{CA2EDCA1-445C-4962-96A3-A24ABFC11287}" destId="{AD85987A-CC38-476D-B75C-D5B1B7707308}" srcOrd="1" destOrd="0" parTransId="{12A69787-9422-4264-A7A8-3BC1B3DA1455}" sibTransId="{0C56A2D9-8A8B-4246-8F72-52845B2D1C3D}"/>
    <dgm:cxn modelId="{FE96A2B4-2C23-432D-83D7-43F7936939FF}" srcId="{AD85987A-CC38-476D-B75C-D5B1B7707308}" destId="{5C8FF475-69D6-4F4E-9836-7FA744E5D97C}" srcOrd="0" destOrd="0" parTransId="{4F9A83D3-739B-4657-9167-38D4EADD21C4}" sibTransId="{5AF2A27B-9AE2-46F3-BCC5-D8BC8C25FE72}"/>
    <dgm:cxn modelId="{7B6367BA-B810-4110-85A8-2839E6A5D10D}" type="presOf" srcId="{5C8FF475-69D6-4F4E-9836-7FA744E5D97C}" destId="{5F1D584C-28E7-43EE-BD7D-96C55E3FCF5B}" srcOrd="0" destOrd="0" presId="urn:microsoft.com/office/officeart/2005/8/layout/hierarchy1"/>
    <dgm:cxn modelId="{37A4DF7E-C514-4DDE-AE12-19AF953E47BC}" type="presOf" srcId="{CA2EDCA1-445C-4962-96A3-A24ABFC11287}" destId="{267E4D85-8F54-4FE0-B649-41E15AEA263A}" srcOrd="0" destOrd="0" presId="urn:microsoft.com/office/officeart/2005/8/layout/hierarchy1"/>
    <dgm:cxn modelId="{4638F10D-916F-401B-B3CE-C8F7A571630C}" srcId="{CA2EDCA1-445C-4962-96A3-A24ABFC11287}" destId="{EAA65046-1AB1-4DEC-83A6-CA5C843F7E6C}" srcOrd="0" destOrd="0" parTransId="{F237A1F7-0A05-4224-9916-922DCEDF1B33}" sibTransId="{6689B486-18C7-4606-A5EE-278A126B4E72}"/>
    <dgm:cxn modelId="{F47BF6E8-5995-4BD9-AEAC-9174EFD4E2E4}" type="presOf" srcId="{402A6B1B-5657-45F3-B2A3-BD73669DABE4}" destId="{7B456093-AE87-4AD9-8580-F4AFCDD4E24F}" srcOrd="0" destOrd="0" presId="urn:microsoft.com/office/officeart/2005/8/layout/hierarchy1"/>
    <dgm:cxn modelId="{0722FBC0-9C3B-4ECA-8071-B64B252AA6A2}" type="presOf" srcId="{6CC06535-3F5F-4EA1-BF00-262281492CEB}" destId="{8F521BEA-F9D3-4BFC-B276-8D5B78D660B8}" srcOrd="0" destOrd="0" presId="urn:microsoft.com/office/officeart/2005/8/layout/hierarchy1"/>
    <dgm:cxn modelId="{03346740-2282-4A1F-94C8-A947D851BB2C}" type="presOf" srcId="{F237A1F7-0A05-4224-9916-922DCEDF1B33}" destId="{97F4293F-D18D-41AB-B5FE-318EEAF56949}" srcOrd="0" destOrd="0" presId="urn:microsoft.com/office/officeart/2005/8/layout/hierarchy1"/>
    <dgm:cxn modelId="{49614B37-1A31-455A-8E43-DDD6E468E799}" srcId="{EAA65046-1AB1-4DEC-83A6-CA5C843F7E6C}" destId="{402A6B1B-5657-45F3-B2A3-BD73669DABE4}" srcOrd="0" destOrd="0" parTransId="{E396E21B-B6F8-4BF3-BBFC-41749572241D}" sibTransId="{4CE729FF-ED9B-42E7-9E33-8957C7F5C6FA}"/>
    <dgm:cxn modelId="{0B54079B-147F-413E-AD07-D8BF131F82C3}" type="presOf" srcId="{E396E21B-B6F8-4BF3-BBFC-41749572241D}" destId="{A7D09466-0EE8-4DA4-9BC8-C2D63059D6A0}" srcOrd="0" destOrd="0" presId="urn:microsoft.com/office/officeart/2005/8/layout/hierarchy1"/>
    <dgm:cxn modelId="{74663E18-8769-452F-A7F1-F82537664AAB}" type="presOf" srcId="{4F9A83D3-739B-4657-9167-38D4EADD21C4}" destId="{9BE6EFF3-C633-4690-B2CB-5B35D05E3879}" srcOrd="0" destOrd="0" presId="urn:microsoft.com/office/officeart/2005/8/layout/hierarchy1"/>
    <dgm:cxn modelId="{C60A83AC-AF14-419F-9CB5-612C3D89E559}" type="presParOf" srcId="{8F521BEA-F9D3-4BFC-B276-8D5B78D660B8}" destId="{A7FE8310-226D-4E08-8436-F5A9837361F6}" srcOrd="0" destOrd="0" presId="urn:microsoft.com/office/officeart/2005/8/layout/hierarchy1"/>
    <dgm:cxn modelId="{C9FAF2CD-5876-4F42-A343-F59F818C62D0}" type="presParOf" srcId="{A7FE8310-226D-4E08-8436-F5A9837361F6}" destId="{C1DAAA69-8362-4F65-B73C-D4EE64BD59FD}" srcOrd="0" destOrd="0" presId="urn:microsoft.com/office/officeart/2005/8/layout/hierarchy1"/>
    <dgm:cxn modelId="{1D0CC6A1-8113-46D4-AFEE-2013CB1D5CD7}" type="presParOf" srcId="{C1DAAA69-8362-4F65-B73C-D4EE64BD59FD}" destId="{53592BB6-DFF3-426B-806A-24B8D11D5C6C}" srcOrd="0" destOrd="0" presId="urn:microsoft.com/office/officeart/2005/8/layout/hierarchy1"/>
    <dgm:cxn modelId="{4E30D6EC-FB58-40D1-BF26-63CD28427B1D}" type="presParOf" srcId="{C1DAAA69-8362-4F65-B73C-D4EE64BD59FD}" destId="{267E4D85-8F54-4FE0-B649-41E15AEA263A}" srcOrd="1" destOrd="0" presId="urn:microsoft.com/office/officeart/2005/8/layout/hierarchy1"/>
    <dgm:cxn modelId="{15A665A8-8230-4736-BF08-1D80134CD404}" type="presParOf" srcId="{A7FE8310-226D-4E08-8436-F5A9837361F6}" destId="{07824C2D-58C1-478A-8A93-F2687181A0AF}" srcOrd="1" destOrd="0" presId="urn:microsoft.com/office/officeart/2005/8/layout/hierarchy1"/>
    <dgm:cxn modelId="{819EC040-C290-43A6-AA81-316B07A3A714}" type="presParOf" srcId="{07824C2D-58C1-478A-8A93-F2687181A0AF}" destId="{97F4293F-D18D-41AB-B5FE-318EEAF56949}" srcOrd="0" destOrd="0" presId="urn:microsoft.com/office/officeart/2005/8/layout/hierarchy1"/>
    <dgm:cxn modelId="{87995DAB-C421-44D7-A3B3-4F98E9325498}" type="presParOf" srcId="{07824C2D-58C1-478A-8A93-F2687181A0AF}" destId="{45DA8AF9-36AF-4ECA-841E-0C2B4CA1405D}" srcOrd="1" destOrd="0" presId="urn:microsoft.com/office/officeart/2005/8/layout/hierarchy1"/>
    <dgm:cxn modelId="{700B38C8-1BC2-4363-9214-2B872EB2A9AC}" type="presParOf" srcId="{45DA8AF9-36AF-4ECA-841E-0C2B4CA1405D}" destId="{BB6EF687-1DEF-4FE5-9CAB-B662E3C7E4F8}" srcOrd="0" destOrd="0" presId="urn:microsoft.com/office/officeart/2005/8/layout/hierarchy1"/>
    <dgm:cxn modelId="{F2439EF0-F098-4DE4-B60D-009D37672E23}" type="presParOf" srcId="{BB6EF687-1DEF-4FE5-9CAB-B662E3C7E4F8}" destId="{0F61F35F-61C6-4950-953A-6B188AD5D8D5}" srcOrd="0" destOrd="0" presId="urn:microsoft.com/office/officeart/2005/8/layout/hierarchy1"/>
    <dgm:cxn modelId="{D9223E34-E97F-4C47-AF2D-C9DDADC64DD9}" type="presParOf" srcId="{BB6EF687-1DEF-4FE5-9CAB-B662E3C7E4F8}" destId="{31677613-3773-4AA1-90D7-E2985B77C05A}" srcOrd="1" destOrd="0" presId="urn:microsoft.com/office/officeart/2005/8/layout/hierarchy1"/>
    <dgm:cxn modelId="{F08E90E1-2A11-4A33-A46A-9EE08F2782CA}" type="presParOf" srcId="{45DA8AF9-36AF-4ECA-841E-0C2B4CA1405D}" destId="{62107B94-9A09-48D3-9FF5-79CF87B910F5}" srcOrd="1" destOrd="0" presId="urn:microsoft.com/office/officeart/2005/8/layout/hierarchy1"/>
    <dgm:cxn modelId="{E376CB2F-3CB1-4B74-841A-43B59219736D}" type="presParOf" srcId="{62107B94-9A09-48D3-9FF5-79CF87B910F5}" destId="{A7D09466-0EE8-4DA4-9BC8-C2D63059D6A0}" srcOrd="0" destOrd="0" presId="urn:microsoft.com/office/officeart/2005/8/layout/hierarchy1"/>
    <dgm:cxn modelId="{0369D374-2584-441F-A9DC-C24BCD41FF5E}" type="presParOf" srcId="{62107B94-9A09-48D3-9FF5-79CF87B910F5}" destId="{E97FE53D-7D22-48B9-8E80-3DB1E819391F}" srcOrd="1" destOrd="0" presId="urn:microsoft.com/office/officeart/2005/8/layout/hierarchy1"/>
    <dgm:cxn modelId="{939BC41B-8E24-4515-8159-FE280E37A1E6}" type="presParOf" srcId="{E97FE53D-7D22-48B9-8E80-3DB1E819391F}" destId="{9B6B058D-C665-4ED7-B561-C462A21DE500}" srcOrd="0" destOrd="0" presId="urn:microsoft.com/office/officeart/2005/8/layout/hierarchy1"/>
    <dgm:cxn modelId="{E3F18892-88A8-4C9C-BFF5-9C936B772D1D}" type="presParOf" srcId="{9B6B058D-C665-4ED7-B561-C462A21DE500}" destId="{ADAB0AA0-9F3F-45E0-8AF7-5B85B26B91C1}" srcOrd="0" destOrd="0" presId="urn:microsoft.com/office/officeart/2005/8/layout/hierarchy1"/>
    <dgm:cxn modelId="{50715098-EB50-4C4A-A204-E0CC0A75DF68}" type="presParOf" srcId="{9B6B058D-C665-4ED7-B561-C462A21DE500}" destId="{7B456093-AE87-4AD9-8580-F4AFCDD4E24F}" srcOrd="1" destOrd="0" presId="urn:microsoft.com/office/officeart/2005/8/layout/hierarchy1"/>
    <dgm:cxn modelId="{2144A9B9-7EDB-48DB-82EB-026BFDA561FF}" type="presParOf" srcId="{E97FE53D-7D22-48B9-8E80-3DB1E819391F}" destId="{0B19ABD0-16B5-4161-B740-DD45A95C5A17}" srcOrd="1" destOrd="0" presId="urn:microsoft.com/office/officeart/2005/8/layout/hierarchy1"/>
    <dgm:cxn modelId="{72D13F9F-4576-4481-B0DC-E50126C4151E}" type="presParOf" srcId="{07824C2D-58C1-478A-8A93-F2687181A0AF}" destId="{734205B4-5C54-4634-B023-02C26B773B61}" srcOrd="2" destOrd="0" presId="urn:microsoft.com/office/officeart/2005/8/layout/hierarchy1"/>
    <dgm:cxn modelId="{3D76A0D1-B6B2-4B6E-8F57-F4DE5D1B388C}" type="presParOf" srcId="{07824C2D-58C1-478A-8A93-F2687181A0AF}" destId="{09F54AC9-9C49-479F-9AF3-D7A67AE78CA7}" srcOrd="3" destOrd="0" presId="urn:microsoft.com/office/officeart/2005/8/layout/hierarchy1"/>
    <dgm:cxn modelId="{5611ABBF-E6B6-4CEC-AB5D-61EA611056F8}" type="presParOf" srcId="{09F54AC9-9C49-479F-9AF3-D7A67AE78CA7}" destId="{11F037A3-4060-4039-8AC0-89299AEDFD96}" srcOrd="0" destOrd="0" presId="urn:microsoft.com/office/officeart/2005/8/layout/hierarchy1"/>
    <dgm:cxn modelId="{5A150536-3435-45C9-A1D0-C1713660ADB9}" type="presParOf" srcId="{11F037A3-4060-4039-8AC0-89299AEDFD96}" destId="{974C6AA5-8373-4662-AF6D-DF8B6D58CEB9}" srcOrd="0" destOrd="0" presId="urn:microsoft.com/office/officeart/2005/8/layout/hierarchy1"/>
    <dgm:cxn modelId="{6F5A8495-3C13-4D75-959F-3CB807ADC646}" type="presParOf" srcId="{11F037A3-4060-4039-8AC0-89299AEDFD96}" destId="{C240F370-E4AF-469C-BFC7-913DD62BE2F2}" srcOrd="1" destOrd="0" presId="urn:microsoft.com/office/officeart/2005/8/layout/hierarchy1"/>
    <dgm:cxn modelId="{EF2AEF94-D592-4180-8155-D2D03E468BD2}" type="presParOf" srcId="{09F54AC9-9C49-479F-9AF3-D7A67AE78CA7}" destId="{8A76AEC8-0606-457D-8897-79EFFA90A108}" srcOrd="1" destOrd="0" presId="urn:microsoft.com/office/officeart/2005/8/layout/hierarchy1"/>
    <dgm:cxn modelId="{F6DB3101-8DC9-4F54-90BA-123E83730E59}" type="presParOf" srcId="{8A76AEC8-0606-457D-8897-79EFFA90A108}" destId="{9BE6EFF3-C633-4690-B2CB-5B35D05E3879}" srcOrd="0" destOrd="0" presId="urn:microsoft.com/office/officeart/2005/8/layout/hierarchy1"/>
    <dgm:cxn modelId="{B73392BB-55C5-4582-97C4-3F9DD82A3B3B}" type="presParOf" srcId="{8A76AEC8-0606-457D-8897-79EFFA90A108}" destId="{1E62ADD1-0094-4F10-AF3B-F99A2AD1AB5D}" srcOrd="1" destOrd="0" presId="urn:microsoft.com/office/officeart/2005/8/layout/hierarchy1"/>
    <dgm:cxn modelId="{0B8C8D28-A2E3-4469-BB3C-A09FE65D69FD}" type="presParOf" srcId="{1E62ADD1-0094-4F10-AF3B-F99A2AD1AB5D}" destId="{E88A73F3-1564-4E1F-9472-A74F3B5BA3CD}" srcOrd="0" destOrd="0" presId="urn:microsoft.com/office/officeart/2005/8/layout/hierarchy1"/>
    <dgm:cxn modelId="{768DB84E-E560-4DB6-8657-E69D00B42706}" type="presParOf" srcId="{E88A73F3-1564-4E1F-9472-A74F3B5BA3CD}" destId="{B7A649D4-263C-4B99-B600-9A50E90E321E}" srcOrd="0" destOrd="0" presId="urn:microsoft.com/office/officeart/2005/8/layout/hierarchy1"/>
    <dgm:cxn modelId="{7A7518A9-21DB-47D4-8C6C-0336EEB3BD25}" type="presParOf" srcId="{E88A73F3-1564-4E1F-9472-A74F3B5BA3CD}" destId="{5F1D584C-28E7-43EE-BD7D-96C55E3FCF5B}" srcOrd="1" destOrd="0" presId="urn:microsoft.com/office/officeart/2005/8/layout/hierarchy1"/>
    <dgm:cxn modelId="{ED772359-3C8F-4E63-B3DC-C44E3C50E9CF}" type="presParOf" srcId="{1E62ADD1-0094-4F10-AF3B-F99A2AD1AB5D}" destId="{6A9AED42-ED8C-4C80-A6EA-13E3BC49421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E6EFF3-C633-4690-B2CB-5B35D05E3879}">
      <dsp:nvSpPr>
        <dsp:cNvPr id="0" name=""/>
        <dsp:cNvSpPr/>
      </dsp:nvSpPr>
      <dsp:spPr>
        <a:xfrm>
          <a:off x="4405579" y="2446633"/>
          <a:ext cx="91440" cy="4555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5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4205B4-5C54-4634-B023-02C26B773B61}">
      <dsp:nvSpPr>
        <dsp:cNvPr id="0" name=""/>
        <dsp:cNvSpPr/>
      </dsp:nvSpPr>
      <dsp:spPr>
        <a:xfrm>
          <a:off x="2913147" y="996503"/>
          <a:ext cx="1538151" cy="4555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431"/>
              </a:lnTo>
              <a:lnTo>
                <a:pt x="1538151" y="310431"/>
              </a:lnTo>
              <a:lnTo>
                <a:pt x="1538151" y="4555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D09466-0EE8-4DA4-9BC8-C2D63059D6A0}">
      <dsp:nvSpPr>
        <dsp:cNvPr id="0" name=""/>
        <dsp:cNvSpPr/>
      </dsp:nvSpPr>
      <dsp:spPr>
        <a:xfrm>
          <a:off x="1398505" y="2446633"/>
          <a:ext cx="91440" cy="4555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5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F4293F-D18D-41AB-B5FE-318EEAF56949}">
      <dsp:nvSpPr>
        <dsp:cNvPr id="0" name=""/>
        <dsp:cNvSpPr/>
      </dsp:nvSpPr>
      <dsp:spPr>
        <a:xfrm>
          <a:off x="1444225" y="996503"/>
          <a:ext cx="1468921" cy="455531"/>
        </a:xfrm>
        <a:custGeom>
          <a:avLst/>
          <a:gdLst/>
          <a:ahLst/>
          <a:cxnLst/>
          <a:rect l="0" t="0" r="0" b="0"/>
          <a:pathLst>
            <a:path>
              <a:moveTo>
                <a:pt x="1468921" y="0"/>
              </a:moveTo>
              <a:lnTo>
                <a:pt x="1468921" y="310431"/>
              </a:lnTo>
              <a:lnTo>
                <a:pt x="0" y="310431"/>
              </a:lnTo>
              <a:lnTo>
                <a:pt x="0" y="4555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92BB6-DFF3-426B-806A-24B8D11D5C6C}">
      <dsp:nvSpPr>
        <dsp:cNvPr id="0" name=""/>
        <dsp:cNvSpPr/>
      </dsp:nvSpPr>
      <dsp:spPr>
        <a:xfrm>
          <a:off x="2129999" y="1905"/>
          <a:ext cx="1566296" cy="994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7E4D85-8F54-4FE0-B649-41E15AEA263A}">
      <dsp:nvSpPr>
        <dsp:cNvPr id="0" name=""/>
        <dsp:cNvSpPr/>
      </dsp:nvSpPr>
      <dsp:spPr>
        <a:xfrm>
          <a:off x="2304032" y="167236"/>
          <a:ext cx="1566296" cy="9945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ГИА-9-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4 экзамена</a:t>
          </a:r>
          <a:endParaRPr lang="ru-RU" sz="2000" b="1" kern="1200" dirty="0"/>
        </a:p>
      </dsp:txBody>
      <dsp:txXfrm>
        <a:off x="2333163" y="196367"/>
        <a:ext cx="1508034" cy="936336"/>
      </dsp:txXfrm>
    </dsp:sp>
    <dsp:sp modelId="{0F61F35F-61C6-4950-953A-6B188AD5D8D5}">
      <dsp:nvSpPr>
        <dsp:cNvPr id="0" name=""/>
        <dsp:cNvSpPr/>
      </dsp:nvSpPr>
      <dsp:spPr>
        <a:xfrm>
          <a:off x="80106" y="1452035"/>
          <a:ext cx="2728237" cy="994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677613-3773-4AA1-90D7-E2985B77C05A}">
      <dsp:nvSpPr>
        <dsp:cNvPr id="0" name=""/>
        <dsp:cNvSpPr/>
      </dsp:nvSpPr>
      <dsp:spPr>
        <a:xfrm>
          <a:off x="254139" y="1617366"/>
          <a:ext cx="2728237" cy="9945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Обязательные предметы-русский язык и математика</a:t>
          </a:r>
          <a:endParaRPr lang="ru-RU" sz="1800" b="1" kern="1200" dirty="0"/>
        </a:p>
      </dsp:txBody>
      <dsp:txXfrm>
        <a:off x="283270" y="1646497"/>
        <a:ext cx="2669975" cy="936336"/>
      </dsp:txXfrm>
    </dsp:sp>
    <dsp:sp modelId="{ADAB0AA0-9F3F-45E0-8AF7-5B85B26B91C1}">
      <dsp:nvSpPr>
        <dsp:cNvPr id="0" name=""/>
        <dsp:cNvSpPr/>
      </dsp:nvSpPr>
      <dsp:spPr>
        <a:xfrm>
          <a:off x="197218" y="2902164"/>
          <a:ext cx="2494014" cy="994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456093-AE87-4AD9-8580-F4AFCDD4E24F}">
      <dsp:nvSpPr>
        <dsp:cNvPr id="0" name=""/>
        <dsp:cNvSpPr/>
      </dsp:nvSpPr>
      <dsp:spPr>
        <a:xfrm>
          <a:off x="371251" y="3067496"/>
          <a:ext cx="2494014" cy="9945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/>
            <a:t>Основание для получения аттестата</a:t>
          </a:r>
          <a:endParaRPr lang="ru-RU" sz="1800" b="0" kern="1200" dirty="0"/>
        </a:p>
      </dsp:txBody>
      <dsp:txXfrm>
        <a:off x="400382" y="3096627"/>
        <a:ext cx="2435752" cy="936336"/>
      </dsp:txXfrm>
    </dsp:sp>
    <dsp:sp modelId="{974C6AA5-8373-4662-AF6D-DF8B6D58CEB9}">
      <dsp:nvSpPr>
        <dsp:cNvPr id="0" name=""/>
        <dsp:cNvSpPr/>
      </dsp:nvSpPr>
      <dsp:spPr>
        <a:xfrm>
          <a:off x="3156410" y="1452035"/>
          <a:ext cx="2589777" cy="994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40F370-E4AF-469C-BFC7-913DD62BE2F2}">
      <dsp:nvSpPr>
        <dsp:cNvPr id="0" name=""/>
        <dsp:cNvSpPr/>
      </dsp:nvSpPr>
      <dsp:spPr>
        <a:xfrm>
          <a:off x="3330443" y="1617366"/>
          <a:ext cx="2589777" cy="9945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2 предмета по выбору </a:t>
          </a:r>
          <a:endParaRPr lang="ru-RU" sz="1800" b="1" kern="1200" dirty="0"/>
        </a:p>
      </dsp:txBody>
      <dsp:txXfrm>
        <a:off x="3359574" y="1646497"/>
        <a:ext cx="2531515" cy="936336"/>
      </dsp:txXfrm>
    </dsp:sp>
    <dsp:sp modelId="{B7A649D4-263C-4B99-B600-9A50E90E321E}">
      <dsp:nvSpPr>
        <dsp:cNvPr id="0" name=""/>
        <dsp:cNvSpPr/>
      </dsp:nvSpPr>
      <dsp:spPr>
        <a:xfrm>
          <a:off x="3311575" y="2902164"/>
          <a:ext cx="2279447" cy="994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1D584C-28E7-43EE-BD7D-96C55E3FCF5B}">
      <dsp:nvSpPr>
        <dsp:cNvPr id="0" name=""/>
        <dsp:cNvSpPr/>
      </dsp:nvSpPr>
      <dsp:spPr>
        <a:xfrm>
          <a:off x="3485608" y="3067496"/>
          <a:ext cx="2279447" cy="9945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/>
            <a:t>В 2015-2016 уч. году не влияют на получение аттестата</a:t>
          </a:r>
          <a:endParaRPr lang="ru-RU" sz="1800" b="0" kern="1200" dirty="0"/>
        </a:p>
      </dsp:txBody>
      <dsp:txXfrm>
        <a:off x="3514739" y="3096627"/>
        <a:ext cx="2221185" cy="9363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B0A6E0-3A9D-4EAC-A11E-FEC605EA2F28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AF319-A184-45FC-9DE2-EB9CD3FA1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867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36C33-2F50-4361-9651-B5934CDC7413}" type="datetimeFigureOut">
              <a:rPr lang="ru-RU" smtClean="0"/>
              <a:t>03.12.2015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3846F-E4DD-4C7C-A04D-B5CB438F4A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1306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3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1</a:t>
            </a:fld>
            <a:endParaRPr lang="ru-RU" sz="1200" dirty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8" y="739775"/>
            <a:ext cx="6580187" cy="3702050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3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2</a:t>
            </a:fld>
            <a:endParaRPr lang="ru-RU" sz="1200" dirty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8" y="739775"/>
            <a:ext cx="6580187" cy="3702050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3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solidFill>
                  <a:prstClr val="black"/>
                </a:solidFill>
                <a:cs typeface="Arial" charset="0"/>
              </a:rPr>
              <a:pPr algn="r" eaLnBrk="1" hangingPunct="1"/>
              <a:t>5</a:t>
            </a:fld>
            <a:endParaRPr lang="ru-RU" sz="12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8" y="739775"/>
            <a:ext cx="6580187" cy="3702050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3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solidFill>
                  <a:prstClr val="black"/>
                </a:solidFill>
                <a:cs typeface="Arial" charset="0"/>
              </a:rPr>
              <a:pPr algn="r" eaLnBrk="1" hangingPunct="1"/>
              <a:t>6</a:t>
            </a:fld>
            <a:endParaRPr lang="ru-RU" sz="12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8" y="739775"/>
            <a:ext cx="6580187" cy="3702050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3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8</a:t>
            </a:fld>
            <a:endParaRPr lang="ru-RU" sz="1200" dirty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8" y="739775"/>
            <a:ext cx="6580187" cy="3702050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3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solidFill>
                  <a:prstClr val="black"/>
                </a:solidFill>
                <a:cs typeface="Arial" charset="0"/>
              </a:rPr>
              <a:pPr algn="r" eaLnBrk="1" hangingPunct="1"/>
              <a:t>19</a:t>
            </a:fld>
            <a:endParaRPr lang="ru-RU" sz="12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8" y="739775"/>
            <a:ext cx="6580187" cy="3702050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87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760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6959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876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87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83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155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827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755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717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6213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377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45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825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353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7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754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8755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188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4624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0259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056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8153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352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45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657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7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873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255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980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0AA953-8F8B-41CF-A1AB-C67361DBF7BD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97" y="735546"/>
            <a:ext cx="7911913" cy="2376264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Государственная итоговая аттестация 2016 года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/>
        </p:nvSpPr>
        <p:spPr>
          <a:xfrm>
            <a:off x="2627784" y="3219822"/>
            <a:ext cx="6516216" cy="1404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1" name="Подзаголовок 2"/>
          <p:cNvSpPr>
            <a:spLocks noGrp="1"/>
          </p:cNvSpPr>
          <p:nvPr/>
        </p:nvSpPr>
        <p:spPr>
          <a:xfrm>
            <a:off x="2552403" y="3399844"/>
            <a:ext cx="6516216" cy="1404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Захарова С.Н. главный специалист </a:t>
            </a:r>
          </a:p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Управления образования </a:t>
            </a:r>
            <a:r>
              <a:rPr lang="ru-RU" sz="2400" b="1" dirty="0" err="1" smtClean="0">
                <a:solidFill>
                  <a:srgbClr val="002060"/>
                </a:solidFill>
              </a:rPr>
              <a:t>г.Казани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826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20272" y="4569981"/>
            <a:ext cx="2133600" cy="273844"/>
          </a:xfrm>
        </p:spPr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1768"/>
            <a:ext cx="1403648" cy="51435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339502"/>
            <a:ext cx="799288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35746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05979"/>
            <a:ext cx="7499176" cy="857250"/>
          </a:xfrm>
        </p:spPr>
        <p:txBody>
          <a:bodyPr/>
          <a:lstStyle/>
          <a:p>
            <a:r>
              <a:rPr lang="ru-RU" dirty="0" smtClean="0"/>
              <a:t>Основной период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200151"/>
            <a:ext cx="7499176" cy="339447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26 мая </a:t>
            </a:r>
            <a:r>
              <a:rPr lang="ru-RU" dirty="0" smtClean="0"/>
              <a:t>–иностранные языки</a:t>
            </a:r>
          </a:p>
          <a:p>
            <a:r>
              <a:rPr lang="ru-RU" b="1" dirty="0" smtClean="0"/>
              <a:t>28 мая </a:t>
            </a:r>
            <a:r>
              <a:rPr lang="ru-RU" dirty="0" smtClean="0"/>
              <a:t>- </a:t>
            </a:r>
            <a:r>
              <a:rPr lang="ru-RU" dirty="0"/>
              <a:t>иностранные языки</a:t>
            </a:r>
          </a:p>
          <a:p>
            <a:r>
              <a:rPr lang="ru-RU" b="1" dirty="0" smtClean="0"/>
              <a:t>31 мая </a:t>
            </a:r>
            <a:r>
              <a:rPr lang="ru-RU" dirty="0" smtClean="0"/>
              <a:t>– математика</a:t>
            </a:r>
          </a:p>
          <a:p>
            <a:r>
              <a:rPr lang="ru-RU" b="1" dirty="0" smtClean="0"/>
              <a:t>3 июня </a:t>
            </a:r>
            <a:r>
              <a:rPr lang="ru-RU" dirty="0" smtClean="0"/>
              <a:t>- русский язык</a:t>
            </a:r>
          </a:p>
          <a:p>
            <a:r>
              <a:rPr lang="ru-RU" b="1" dirty="0" smtClean="0"/>
              <a:t>7 июня </a:t>
            </a:r>
            <a:r>
              <a:rPr lang="ru-RU" dirty="0" smtClean="0"/>
              <a:t>- общ-во, химия, литература , ИКТ</a:t>
            </a:r>
          </a:p>
          <a:p>
            <a:r>
              <a:rPr lang="ru-RU" b="1" dirty="0" smtClean="0"/>
              <a:t>9 июня </a:t>
            </a:r>
            <a:r>
              <a:rPr lang="ru-RU" dirty="0" smtClean="0"/>
              <a:t>–география, история, биология</a:t>
            </a:r>
          </a:p>
          <a:p>
            <a:r>
              <a:rPr lang="ru-RU" b="1" dirty="0" smtClean="0"/>
              <a:t>15-21</a:t>
            </a:r>
            <a:r>
              <a:rPr lang="ru-RU" dirty="0" smtClean="0"/>
              <a:t> июня - резервные дни.</a:t>
            </a:r>
            <a:endParaRPr lang="ru-RU" dirty="0"/>
          </a:p>
        </p:txBody>
      </p:sp>
      <p:sp>
        <p:nvSpPr>
          <p:cNvPr id="6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1768"/>
            <a:ext cx="140364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3789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7715200" cy="502002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pPr marL="0" indent="0" algn="ctr">
              <a:buNone/>
            </a:pPr>
            <a:r>
              <a:rPr lang="ru-RU" sz="6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6400" b="1" dirty="0">
                <a:cs typeface="Arial" panose="020B0604020202020204" pitchFamily="34" charset="0"/>
              </a:rPr>
              <a:t>Справка о планируемых изменениях КИМ </a:t>
            </a:r>
            <a:endParaRPr lang="ru-RU" sz="6400" dirty="0"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6400" b="1" dirty="0">
                <a:cs typeface="Arial" panose="020B0604020202020204" pitchFamily="34" charset="0"/>
              </a:rPr>
              <a:t>основного государственного экзамена (ОГЭ) в 2016 </a:t>
            </a:r>
            <a:r>
              <a:rPr lang="ru-RU" sz="6400" b="1" dirty="0" smtClean="0">
                <a:cs typeface="Arial" panose="020B0604020202020204" pitchFamily="34" charset="0"/>
              </a:rPr>
              <a:t>году</a:t>
            </a:r>
          </a:p>
          <a:p>
            <a:pPr marL="0" indent="0" algn="ctr">
              <a:buNone/>
            </a:pPr>
            <a:r>
              <a:rPr lang="ru-RU" sz="6400" b="1" dirty="0" smtClean="0"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ru-RU" sz="6400" b="1" dirty="0" smtClean="0">
                <a:cs typeface="Arial" panose="020B0604020202020204" pitchFamily="34" charset="0"/>
              </a:rPr>
              <a:t>Русский </a:t>
            </a:r>
            <a:r>
              <a:rPr lang="ru-RU" sz="6400" b="1" dirty="0">
                <a:cs typeface="Arial" panose="020B0604020202020204" pitchFamily="34" charset="0"/>
              </a:rPr>
              <a:t>язык, Биология, Химия, Литература, Информатика и ИКТ – </a:t>
            </a:r>
            <a:r>
              <a:rPr lang="ru-RU" sz="6400" b="1" i="1" dirty="0">
                <a:cs typeface="Arial" panose="020B0604020202020204" pitchFamily="34" charset="0"/>
              </a:rPr>
              <a:t>изменений нет. </a:t>
            </a:r>
            <a:r>
              <a:rPr lang="ru-RU" sz="6400" dirty="0">
                <a:cs typeface="Arial" panose="020B0604020202020204" pitchFamily="34" charset="0"/>
              </a:rPr>
              <a:t>	</a:t>
            </a:r>
          </a:p>
          <a:p>
            <a:r>
              <a:rPr lang="ru-RU" sz="6400" b="1" dirty="0">
                <a:cs typeface="Arial" panose="020B0604020202020204" pitchFamily="34" charset="0"/>
              </a:rPr>
              <a:t>История, Обществознание, География – </a:t>
            </a:r>
            <a:r>
              <a:rPr lang="ru-RU" sz="6400" b="1" i="1" dirty="0">
                <a:cs typeface="Arial" panose="020B0604020202020204" pitchFamily="34" charset="0"/>
              </a:rPr>
              <a:t>содержательных изменений нет. </a:t>
            </a:r>
            <a:r>
              <a:rPr lang="ru-RU" sz="6400" dirty="0"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ru-RU" sz="6400" dirty="0">
                <a:cs typeface="Arial" panose="020B0604020202020204" pitchFamily="34" charset="0"/>
              </a:rPr>
              <a:t>Изменен порядок следования нескольких заданий части 1 	</a:t>
            </a:r>
          </a:p>
          <a:p>
            <a:r>
              <a:rPr lang="ru-RU" sz="6400" b="1" dirty="0">
                <a:cs typeface="Arial" panose="020B0604020202020204" pitchFamily="34" charset="0"/>
              </a:rPr>
              <a:t>Математика - </a:t>
            </a:r>
            <a:r>
              <a:rPr lang="ru-RU" sz="6400" b="1" i="1" dirty="0">
                <a:cs typeface="Arial" panose="020B0604020202020204" pitchFamily="34" charset="0"/>
              </a:rPr>
              <a:t>содержательных изменений нет. </a:t>
            </a:r>
            <a:r>
              <a:rPr lang="ru-RU" sz="6400" dirty="0"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ru-RU" sz="6400" dirty="0">
                <a:cs typeface="Arial" panose="020B0604020202020204" pitchFamily="34" charset="0"/>
              </a:rPr>
              <a:t>Скорректирована система оценивания заданий 22, 23, 25, 26 (максимальный балл за выполнение каждого из них – 2). Максимальный первичный балл за выполнение всей работы снижен с 38 до 32. 	</a:t>
            </a:r>
          </a:p>
          <a:p>
            <a:r>
              <a:rPr lang="ru-RU" sz="6400" b="1" dirty="0">
                <a:cs typeface="Arial" panose="020B0604020202020204" pitchFamily="34" charset="0"/>
              </a:rPr>
              <a:t>Иностранные языки - </a:t>
            </a:r>
            <a:r>
              <a:rPr lang="ru-RU" sz="6400" b="1" i="1" dirty="0">
                <a:cs typeface="Arial" panose="020B0604020202020204" pitchFamily="34" charset="0"/>
              </a:rPr>
              <a:t>принципиальные изменения в устной части (в письменной части изменений нет). </a:t>
            </a:r>
            <a:r>
              <a:rPr lang="ru-RU" sz="6400" dirty="0"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ru-RU" sz="6400" dirty="0">
                <a:cs typeface="Arial" panose="020B0604020202020204" pitchFamily="34" charset="0"/>
              </a:rPr>
              <a:t>Устная часть экзамена приведена в соответствие с концепцией и технологией проведения устной части ЕГЭ. 	</a:t>
            </a:r>
          </a:p>
          <a:p>
            <a:r>
              <a:rPr lang="ru-RU" sz="6400" b="1" dirty="0">
                <a:cs typeface="Arial" panose="020B0604020202020204" pitchFamily="34" charset="0"/>
              </a:rPr>
              <a:t>Физика </a:t>
            </a:r>
            <a:r>
              <a:rPr lang="ru-RU" sz="6400" dirty="0">
                <a:cs typeface="Arial" panose="020B0604020202020204" pitchFamily="34" charset="0"/>
              </a:rPr>
              <a:t>– </a:t>
            </a:r>
            <a:r>
              <a:rPr lang="ru-RU" sz="6400" b="1" i="1" dirty="0">
                <a:cs typeface="Arial" panose="020B0604020202020204" pitchFamily="34" charset="0"/>
              </a:rPr>
              <a:t>существенные изменения. </a:t>
            </a:r>
            <a:r>
              <a:rPr lang="ru-RU" sz="6400" dirty="0"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ru-RU" sz="6400" dirty="0">
                <a:cs typeface="Arial" panose="020B0604020202020204" pitchFamily="34" charset="0"/>
              </a:rPr>
              <a:t>Общее количество заданий уменьшено до 26, при этом увеличено до восьми количество заданий с кратким ответом. Максимальный балл за верное выполнение всей работы не изменился и составляет 40 баллов (не изменилось также и распределение баллов за задания разного уровня сложности 	</a:t>
            </a:r>
          </a:p>
          <a:p>
            <a:endParaRPr lang="ru-RU" sz="7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1768"/>
            <a:ext cx="82758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30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03648" y="987575"/>
            <a:ext cx="7054552" cy="171283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Выполнение законодательных документов по образованию</a:t>
            </a:r>
            <a:endParaRPr lang="ru-RU" sz="40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1768"/>
            <a:ext cx="140364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874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11561" y="1888398"/>
            <a:ext cx="537455" cy="163121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0000" b="1" dirty="0" smtClean="0">
                <a:solidFill>
                  <a:srgbClr val="C00000"/>
                </a:solidFill>
                <a:latin typeface="Cambria" pitchFamily="18" charset="0"/>
              </a:rPr>
              <a:t>!</a:t>
            </a:r>
            <a:endParaRPr lang="ru-RU" sz="10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05979"/>
            <a:ext cx="7643192" cy="857250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Письмо МО и Н РТ от 17.11.2015 №исх-2391/15 «Об усилении контроля выполнения учебного плана и образовательных программ»</a:t>
            </a: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9016" y="1200151"/>
            <a:ext cx="7537784" cy="3394472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Выполнение образовательных программ.</a:t>
            </a:r>
          </a:p>
          <a:p>
            <a:r>
              <a:rPr lang="ru-RU" sz="2800" dirty="0"/>
              <a:t>Качество знаний школьников.</a:t>
            </a:r>
          </a:p>
          <a:p>
            <a:r>
              <a:rPr lang="ru-RU" sz="2800" dirty="0"/>
              <a:t>Объективность и своевременное выставление оценок и т.д. 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 algn="ctr">
              <a:buNone/>
            </a:pPr>
            <a:r>
              <a:rPr lang="ru-RU" sz="2800" b="1" dirty="0" smtClean="0"/>
              <a:t>ВШК</a:t>
            </a:r>
            <a:endParaRPr lang="ru-RU" sz="2800" b="1" dirty="0"/>
          </a:p>
        </p:txBody>
      </p:sp>
      <p:sp>
        <p:nvSpPr>
          <p:cNvPr id="15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E7FE-9857-4954-863E-6424AC6B470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149016" cy="5143500"/>
          </a:xfrm>
          <a:prstGeom prst="rect">
            <a:avLst/>
          </a:prstGeom>
        </p:spPr>
      </p:pic>
      <p:sp>
        <p:nvSpPr>
          <p:cNvPr id="4" name="Стрелка вниз 3"/>
          <p:cNvSpPr/>
          <p:nvPr/>
        </p:nvSpPr>
        <p:spPr>
          <a:xfrm>
            <a:off x="4572000" y="3003798"/>
            <a:ext cx="720080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5893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11561" y="1888398"/>
            <a:ext cx="537455" cy="163121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0000" b="1" dirty="0" smtClean="0">
                <a:solidFill>
                  <a:srgbClr val="C00000"/>
                </a:solidFill>
                <a:latin typeface="Cambria" pitchFamily="18" charset="0"/>
              </a:rPr>
              <a:t>!</a:t>
            </a:r>
            <a:endParaRPr lang="ru-RU" sz="10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9016" y="205978"/>
            <a:ext cx="7537784" cy="1141635"/>
          </a:xfrm>
        </p:spPr>
        <p:txBody>
          <a:bodyPr>
            <a:noAutofit/>
          </a:bodyPr>
          <a:lstStyle/>
          <a:p>
            <a:r>
              <a:rPr lang="ru-RU" sz="2800" dirty="0" smtClean="0"/>
              <a:t>Учебно-педагогическая </a:t>
            </a:r>
            <a:r>
              <a:rPr lang="ru-RU" sz="2800" dirty="0"/>
              <a:t>документация </a:t>
            </a:r>
            <a:r>
              <a:rPr lang="ru-RU" sz="2800" dirty="0" smtClean="0"/>
              <a:t>школы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1400" dirty="0" smtClean="0"/>
              <a:t>( приказ Министерства Просвещения ССР от 27.12.1974 №167 «Об утверждении инструкции введении школьной документации» )</a:t>
            </a: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9016" y="1347613"/>
            <a:ext cx="7537784" cy="324700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Состоит из </a:t>
            </a:r>
          </a:p>
          <a:p>
            <a:r>
              <a:rPr lang="ru-RU" dirty="0" smtClean="0"/>
              <a:t>алфавитной книги </a:t>
            </a:r>
            <a:r>
              <a:rPr lang="ru-RU" dirty="0" smtClean="0"/>
              <a:t>учащихся, </a:t>
            </a:r>
          </a:p>
          <a:p>
            <a:r>
              <a:rPr lang="ru-RU" dirty="0" smtClean="0"/>
              <a:t>личных </a:t>
            </a:r>
            <a:r>
              <a:rPr lang="ru-RU" dirty="0"/>
              <a:t>дел учащихся, </a:t>
            </a:r>
            <a:endParaRPr lang="ru-RU" dirty="0" smtClean="0"/>
          </a:p>
          <a:p>
            <a:r>
              <a:rPr lang="ru-RU" dirty="0" smtClean="0"/>
              <a:t>журналов (</a:t>
            </a:r>
            <a:r>
              <a:rPr lang="ru-RU" i="1" dirty="0" smtClean="0"/>
              <a:t>сводная ведомость</a:t>
            </a:r>
            <a:r>
              <a:rPr lang="ru-RU" dirty="0" smtClean="0"/>
              <a:t>)</a:t>
            </a:r>
          </a:p>
          <a:p>
            <a:r>
              <a:rPr lang="ru-RU" dirty="0" smtClean="0"/>
              <a:t>журналов </a:t>
            </a:r>
            <a:r>
              <a:rPr lang="ru-RU" dirty="0"/>
              <a:t>факультативных занятий, </a:t>
            </a:r>
            <a:endParaRPr lang="ru-RU" dirty="0" smtClean="0"/>
          </a:p>
          <a:p>
            <a:r>
              <a:rPr lang="ru-RU" dirty="0" smtClean="0"/>
              <a:t>журналов групп </a:t>
            </a:r>
            <a:r>
              <a:rPr lang="ru-RU" dirty="0"/>
              <a:t>продленного дня, </a:t>
            </a:r>
            <a:endParaRPr lang="ru-RU" dirty="0" smtClean="0"/>
          </a:p>
          <a:p>
            <a:r>
              <a:rPr lang="ru-RU" dirty="0" smtClean="0"/>
              <a:t>книги </a:t>
            </a:r>
            <a:r>
              <a:rPr lang="ru-RU" dirty="0"/>
              <a:t>учета бланков и выдачи аттестатов </a:t>
            </a:r>
            <a:r>
              <a:rPr lang="ru-RU" dirty="0" smtClean="0"/>
              <a:t>,</a:t>
            </a:r>
          </a:p>
          <a:p>
            <a:r>
              <a:rPr lang="ru-RU" dirty="0" smtClean="0"/>
              <a:t>книги </a:t>
            </a:r>
            <a:r>
              <a:rPr lang="ru-RU" dirty="0"/>
              <a:t>протоколов педагогического совета школы, </a:t>
            </a:r>
            <a:r>
              <a:rPr lang="ru-RU" dirty="0" smtClean="0"/>
              <a:t>книги </a:t>
            </a:r>
            <a:r>
              <a:rPr lang="ru-RU" dirty="0"/>
              <a:t>приказов, </a:t>
            </a:r>
            <a:endParaRPr lang="ru-RU" dirty="0" smtClean="0"/>
          </a:p>
          <a:p>
            <a:r>
              <a:rPr lang="ru-RU" dirty="0" smtClean="0"/>
              <a:t>книги учета личного </a:t>
            </a:r>
            <a:r>
              <a:rPr lang="ru-RU" dirty="0"/>
              <a:t>состава педагогических работников, </a:t>
            </a:r>
            <a:endParaRPr lang="ru-RU" dirty="0" smtClean="0"/>
          </a:p>
          <a:p>
            <a:r>
              <a:rPr lang="ru-RU" b="1" dirty="0" smtClean="0"/>
              <a:t>журнала учета </a:t>
            </a:r>
            <a:r>
              <a:rPr lang="ru-RU" b="1" dirty="0"/>
              <a:t>пропущенных и замещенных уроков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Указанные выше документы, кроме личных дел учащихся, классных журналов, журналов факультативных занятий, журналов </a:t>
            </a:r>
            <a:r>
              <a:rPr lang="ru-RU" dirty="0" smtClean="0"/>
              <a:t>групп продленного </a:t>
            </a:r>
            <a:r>
              <a:rPr lang="ru-RU" dirty="0"/>
              <a:t>дня, журнала учета пропущенных и замещенных уроков, при смене директора школы обязательно передаются по акту. </a:t>
            </a:r>
          </a:p>
        </p:txBody>
      </p:sp>
      <p:sp>
        <p:nvSpPr>
          <p:cNvPr id="15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E7FE-9857-4954-863E-6424AC6B470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14901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2891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11561" y="1888398"/>
            <a:ext cx="537455" cy="163121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0000" b="1" dirty="0" smtClean="0">
                <a:solidFill>
                  <a:srgbClr val="C00000"/>
                </a:solidFill>
                <a:latin typeface="Cambria" pitchFamily="18" charset="0"/>
              </a:rPr>
              <a:t>!</a:t>
            </a:r>
            <a:endParaRPr lang="ru-RU" sz="10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9016" y="205979"/>
            <a:ext cx="7537784" cy="85725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Журнала </a:t>
            </a:r>
            <a:r>
              <a:rPr lang="ru-RU" sz="2800" b="1" dirty="0"/>
              <a:t>учета пропущенных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и </a:t>
            </a:r>
            <a:r>
              <a:rPr lang="ru-RU" sz="2800" b="1" dirty="0"/>
              <a:t>замещенных уроков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9016" y="1200151"/>
            <a:ext cx="7537784" cy="339447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Журнал учета пропущенных и замещенных уроков </a:t>
            </a:r>
            <a:r>
              <a:rPr lang="ru-RU" dirty="0" smtClean="0"/>
              <a:t>ведется </a:t>
            </a:r>
            <a:r>
              <a:rPr lang="ru-RU" dirty="0"/>
              <a:t>в каждой школе заместителем директора по </a:t>
            </a:r>
            <a:r>
              <a:rPr lang="ru-RU" dirty="0" smtClean="0"/>
              <a:t>учебно-воспитательной работе</a:t>
            </a:r>
            <a:r>
              <a:rPr lang="ru-RU" dirty="0"/>
              <a:t>. В него заносятся сведения о пропущенных и замещенных </a:t>
            </a:r>
            <a:r>
              <a:rPr lang="ru-RU" dirty="0" smtClean="0"/>
              <a:t>уроках.  Записи </a:t>
            </a:r>
            <a:r>
              <a:rPr lang="ru-RU" dirty="0"/>
              <a:t>производятся только на </a:t>
            </a:r>
            <a:r>
              <a:rPr lang="ru-RU" dirty="0" smtClean="0"/>
              <a:t>основании надлежаще </a:t>
            </a:r>
            <a:r>
              <a:rPr lang="ru-RU" dirty="0"/>
              <a:t>оформленных документов (приказов по школе, больничных листов, записей в классных журналах и т.п.). </a:t>
            </a:r>
            <a:endParaRPr lang="ru-RU" dirty="0" smtClean="0"/>
          </a:p>
          <a:p>
            <a:r>
              <a:rPr lang="ru-RU" dirty="0" smtClean="0"/>
              <a:t>Учитель</a:t>
            </a:r>
            <a:r>
              <a:rPr lang="ru-RU" dirty="0"/>
              <a:t>, </a:t>
            </a:r>
            <a:r>
              <a:rPr lang="ru-RU" dirty="0" smtClean="0"/>
              <a:t>который провел </a:t>
            </a:r>
            <a:r>
              <a:rPr lang="ru-RU" dirty="0"/>
              <a:t>уроки в порядке замещения, расписывается об этом в журнале. Записи в журнале должны соответствовать записям в Табеле </a:t>
            </a:r>
            <a:r>
              <a:rPr lang="ru-RU" dirty="0" smtClean="0"/>
              <a:t>учета использования </a:t>
            </a:r>
            <a:r>
              <a:rPr lang="ru-RU" dirty="0"/>
              <a:t>рабочего </a:t>
            </a:r>
            <a:r>
              <a:rPr lang="ru-RU" dirty="0" smtClean="0"/>
              <a:t>времени.</a:t>
            </a:r>
            <a:endParaRPr lang="ru-RU" dirty="0"/>
          </a:p>
        </p:txBody>
      </p:sp>
      <p:sp>
        <p:nvSpPr>
          <p:cNvPr id="15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E7FE-9857-4954-863E-6424AC6B470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14901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3971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11561" y="1888398"/>
            <a:ext cx="537455" cy="163121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0000" b="1" dirty="0" smtClean="0">
                <a:solidFill>
                  <a:srgbClr val="C00000"/>
                </a:solidFill>
                <a:latin typeface="Cambria" pitchFamily="18" charset="0"/>
              </a:rPr>
              <a:t>!</a:t>
            </a:r>
            <a:endParaRPr lang="ru-RU" sz="10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95486"/>
            <a:ext cx="7370694" cy="100811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Журнал </a:t>
            </a:r>
            <a:r>
              <a:rPr lang="ru-RU" sz="2800" b="1" dirty="0"/>
              <a:t>учета пропущенных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и </a:t>
            </a:r>
            <a:r>
              <a:rPr lang="ru-RU" sz="2800" b="1" dirty="0"/>
              <a:t>замещенных уроков</a:t>
            </a:r>
            <a:r>
              <a:rPr lang="ru-RU" sz="2800" dirty="0"/>
              <a:t>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15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E7FE-9857-4954-863E-6424AC6B470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08520" y="-23472"/>
            <a:ext cx="1149016" cy="51435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Дата.</a:t>
            </a:r>
          </a:p>
          <a:p>
            <a:r>
              <a:rPr lang="ru-RU" dirty="0" smtClean="0"/>
              <a:t>Ф.И.О. учителя, пропустившего урок.</a:t>
            </a:r>
          </a:p>
          <a:p>
            <a:r>
              <a:rPr lang="ru-RU" dirty="0" smtClean="0"/>
              <a:t>Предмет.</a:t>
            </a:r>
          </a:p>
          <a:p>
            <a:r>
              <a:rPr lang="ru-RU" dirty="0" smtClean="0"/>
              <a:t>Класс.</a:t>
            </a:r>
          </a:p>
          <a:p>
            <a:r>
              <a:rPr lang="ru-RU" dirty="0" smtClean="0"/>
              <a:t>Причина пропуска.</a:t>
            </a:r>
          </a:p>
          <a:p>
            <a:r>
              <a:rPr lang="ru-RU" dirty="0" smtClean="0"/>
              <a:t>Ф.И.О. учителя заменившего урок.</a:t>
            </a:r>
          </a:p>
          <a:p>
            <a:r>
              <a:rPr lang="ru-RU" dirty="0" smtClean="0"/>
              <a:t>Предмет.</a:t>
            </a:r>
          </a:p>
          <a:p>
            <a:r>
              <a:rPr lang="ru-RU" dirty="0" smtClean="0"/>
              <a:t>Роспись учителя за проведенный урок.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1749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Статья 58 №-273-ФЗ «Об образовании в РФ»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Промежуточная аттестация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Выгнутая влево стрелка 3"/>
          <p:cNvSpPr/>
          <p:nvPr/>
        </p:nvSpPr>
        <p:spPr>
          <a:xfrm>
            <a:off x="1043608" y="1419622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7164288" y="1419622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2278" y="1923678"/>
            <a:ext cx="125896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27985" y="2003050"/>
            <a:ext cx="276248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Периодичность  и порядок  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5508104" y="2892855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2139197" y="2838078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31640" y="3371489"/>
            <a:ext cx="21602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Учебный план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70300" y="3382059"/>
            <a:ext cx="21602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Локальный акты:</a:t>
            </a:r>
          </a:p>
          <a:p>
            <a:pPr algn="ctr"/>
            <a:r>
              <a:rPr lang="ru-RU" dirty="0" smtClean="0"/>
              <a:t>Промежуточная аттестация , ВСОКО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527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324544" y="12751"/>
            <a:ext cx="1403648" cy="5143500"/>
          </a:xfrm>
          <a:prstGeom prst="rect">
            <a:avLst/>
          </a:prstGeom>
        </p:spPr>
      </p:pic>
      <p:sp>
        <p:nvSpPr>
          <p:cNvPr id="9" name="Подзаголовок 4"/>
          <p:cNvSpPr txBox="1">
            <a:spLocks/>
          </p:cNvSpPr>
          <p:nvPr/>
        </p:nvSpPr>
        <p:spPr>
          <a:xfrm>
            <a:off x="899592" y="142973"/>
            <a:ext cx="7560840" cy="77260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anose="020B0604030504040204" pitchFamily="34" charset="0"/>
              <a:cs typeface="Times New Roman" pitchFamily="18" charset="0"/>
            </a:endParaRPr>
          </a:p>
        </p:txBody>
      </p:sp>
      <p:sp>
        <p:nvSpPr>
          <p:cNvPr id="11" name="Объект 1"/>
          <p:cNvSpPr txBox="1">
            <a:spLocks/>
          </p:cNvSpPr>
          <p:nvPr/>
        </p:nvSpPr>
        <p:spPr>
          <a:xfrm>
            <a:off x="565212" y="1125500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0215" algn="just"/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  <a:t>Приказ </a:t>
            </a:r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>МО и Н РФ от </a:t>
            </a:r>
            <a: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  <a:t>12.03.2014 №177</a:t>
            </a:r>
            <a:endParaRPr lang="ru-RU" sz="60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lvl="1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Принимающая организация</a:t>
            </a:r>
            <a:r>
              <a:rPr lang="ru-RU" dirty="0" smtClean="0"/>
              <a:t>:</a:t>
            </a:r>
          </a:p>
          <a:p>
            <a:pPr lvl="1" algn="just"/>
            <a:r>
              <a:rPr lang="ru-RU" dirty="0" smtClean="0"/>
              <a:t>В течении </a:t>
            </a:r>
            <a:r>
              <a:rPr lang="ru-RU" b="1" dirty="0" smtClean="0"/>
              <a:t>трех</a:t>
            </a:r>
            <a:r>
              <a:rPr lang="ru-RU" dirty="0" smtClean="0"/>
              <a:t> рабочих дней  после приема заявления и документов </a:t>
            </a:r>
            <a:r>
              <a:rPr lang="ru-RU" b="1" dirty="0" smtClean="0"/>
              <a:t>издает приказ о зачислении </a:t>
            </a:r>
            <a:r>
              <a:rPr lang="ru-RU" dirty="0" smtClean="0"/>
              <a:t>обучающегося в порядке перевода, с указанием даты зачисления и класса.</a:t>
            </a:r>
          </a:p>
          <a:p>
            <a:pPr lvl="1" algn="just"/>
            <a:r>
              <a:rPr lang="ru-RU" dirty="0"/>
              <a:t>В течении </a:t>
            </a:r>
            <a:r>
              <a:rPr lang="ru-RU" b="1" dirty="0" smtClean="0">
                <a:solidFill>
                  <a:srgbClr val="FF0000"/>
                </a:solidFill>
              </a:rPr>
              <a:t>двух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рабочих дней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/>
              <a:t>с даты издания приказа о зачислении обучающегося в порядке перевода </a:t>
            </a:r>
            <a:r>
              <a:rPr lang="ru-RU" b="1" dirty="0" smtClean="0"/>
              <a:t>письменно </a:t>
            </a:r>
            <a:r>
              <a:rPr lang="ru-RU" b="1" dirty="0" smtClean="0">
                <a:solidFill>
                  <a:srgbClr val="FF0000"/>
                </a:solidFill>
              </a:rPr>
              <a:t>уведомляет</a:t>
            </a:r>
            <a:r>
              <a:rPr lang="ru-RU" dirty="0" smtClean="0"/>
              <a:t> исходную организацию о номере и дате приказа о зачислении обучающегося в принимающую организацию.</a:t>
            </a:r>
          </a:p>
        </p:txBody>
      </p:sp>
    </p:spTree>
    <p:extLst>
      <p:ext uri="{BB962C8B-B14F-4D97-AF65-F5344CB8AC3E}">
        <p14:creationId xmlns:p14="http://schemas.microsoft.com/office/powerpoint/2010/main" val="11858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1768"/>
            <a:ext cx="1403648" cy="514350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0AA953-8F8B-41CF-A1AB-C67361DBF7BD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97" y="735546"/>
            <a:ext cx="7911913" cy="2376264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/>
        </p:nvSpPr>
        <p:spPr>
          <a:xfrm>
            <a:off x="2627784" y="3219822"/>
            <a:ext cx="6516216" cy="1404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1" name="Подзаголовок 2"/>
          <p:cNvSpPr>
            <a:spLocks noGrp="1"/>
          </p:cNvSpPr>
          <p:nvPr/>
        </p:nvSpPr>
        <p:spPr>
          <a:xfrm>
            <a:off x="2591999" y="3386637"/>
            <a:ext cx="6516216" cy="1404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95486"/>
            <a:ext cx="69758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Нормативно-правовая 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база ЕГЭ - 2016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002092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400" dirty="0"/>
              <a:t>Федеральный закон от 29.12.2012 г. № 273-ФЗ «Об </a:t>
            </a:r>
            <a:r>
              <a:rPr lang="ru-RU" sz="2400" dirty="0" smtClean="0"/>
              <a:t>образовании</a:t>
            </a:r>
            <a:r>
              <a:rPr lang="en-US" sz="2400" dirty="0" smtClean="0"/>
              <a:t> </a:t>
            </a:r>
            <a:r>
              <a:rPr lang="ru-RU" sz="2400" dirty="0" smtClean="0"/>
              <a:t>в</a:t>
            </a:r>
            <a:r>
              <a:rPr lang="en-US" sz="2400" dirty="0" smtClean="0"/>
              <a:t> </a:t>
            </a:r>
            <a:r>
              <a:rPr lang="ru-RU" sz="2400" dirty="0" smtClean="0"/>
              <a:t>Российской</a:t>
            </a:r>
            <a:r>
              <a:rPr lang="en-US" sz="2400" dirty="0" smtClean="0"/>
              <a:t> </a:t>
            </a:r>
            <a:r>
              <a:rPr lang="ru-RU" sz="2400" dirty="0" smtClean="0"/>
              <a:t>Федерации</a:t>
            </a:r>
            <a:r>
              <a:rPr lang="ru-RU" sz="2400" dirty="0"/>
              <a:t>»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/>
              <a:t>Порядок проведения государственной итоговой аттестации по образовательным программам </a:t>
            </a:r>
            <a:r>
              <a:rPr lang="ru-RU" sz="2400" dirty="0" smtClean="0"/>
              <a:t>среднего </a:t>
            </a:r>
            <a:r>
              <a:rPr lang="ru-RU" sz="2400" dirty="0"/>
              <a:t>общего образования, утвержденный приказом </a:t>
            </a:r>
            <a:r>
              <a:rPr lang="ru-RU" sz="2400" dirty="0" err="1"/>
              <a:t>Минобрнауки</a:t>
            </a:r>
            <a:r>
              <a:rPr lang="ru-RU" sz="2400" dirty="0"/>
              <a:t> России от </a:t>
            </a:r>
            <a:r>
              <a:rPr lang="ru-RU" sz="2400" dirty="0" smtClean="0"/>
              <a:t>26.12.2013 № 1400  </a:t>
            </a:r>
            <a:r>
              <a:rPr lang="ru-RU" sz="2400" dirty="0"/>
              <a:t>(</a:t>
            </a:r>
            <a:r>
              <a:rPr lang="ru-RU" sz="2400" dirty="0" smtClean="0"/>
              <a:t>с изменениями от 01.2015).</a:t>
            </a:r>
          </a:p>
        </p:txBody>
      </p:sp>
    </p:spTree>
    <p:extLst>
      <p:ext uri="{BB962C8B-B14F-4D97-AF65-F5344CB8AC3E}">
        <p14:creationId xmlns:p14="http://schemas.microsoft.com/office/powerpoint/2010/main" val="60876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638" y="194415"/>
            <a:ext cx="5400675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ЕГЭ 2016 года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495425"/>
            <a:ext cx="7488832" cy="486053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600" b="1" dirty="0">
                <a:solidFill>
                  <a:srgbClr val="FF0000"/>
                </a:solidFill>
                <a:latin typeface="Cambria" panose="02040503050406030204" pitchFamily="18" charset="0"/>
              </a:rPr>
              <a:t>Исключаются сентябрьские и февральские сроки проведения ГИА-11.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2139702"/>
            <a:ext cx="7488832" cy="324036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a typeface="Verdana" pitchFamily="34" charset="0"/>
                <a:cs typeface="Verdana" pitchFamily="34" charset="0"/>
              </a:rPr>
              <a:t>Увеличение доли ППЭ с печатью КИМ в аудиториях</a:t>
            </a:r>
            <a:endParaRPr lang="ru-RU" sz="1600" b="1" dirty="0">
              <a:solidFill>
                <a:srgbClr val="00206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811522"/>
            <a:ext cx="7488832" cy="572096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Отказ от части с выбором ответов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(история, обществознание, география, информатика и ИКТ)</a:t>
            </a:r>
            <a:endParaRPr lang="ru-RU" sz="16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2571749"/>
            <a:ext cx="7488832" cy="473177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a typeface="Verdana" pitchFamily="34" charset="0"/>
                <a:cs typeface="Verdana" pitchFamily="34" charset="0"/>
              </a:rPr>
              <a:t>Использование технологии сканирования экзаменационных материалов в ППЭ в день проведения экзаменов</a:t>
            </a:r>
            <a:endParaRPr lang="ru-RU" sz="1600" b="1" dirty="0">
              <a:solidFill>
                <a:srgbClr val="00206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1" y="3795887"/>
            <a:ext cx="7524799" cy="576064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Усиление работы по подготовке кадров ППЭ, экспертов предметных комиссий и иных лиц, задействованных в проведении ЕГЭ</a:t>
            </a:r>
            <a:endParaRPr lang="ru-RU" sz="16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3219822"/>
            <a:ext cx="7488832" cy="432048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эффективности и качества организации ГИА в </a:t>
            </a:r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 году по МО.</a:t>
            </a:r>
            <a:endParaRPr lang="ru-RU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20272" y="4569981"/>
            <a:ext cx="2133600" cy="273844"/>
          </a:xfrm>
        </p:spPr>
        <p:txBody>
          <a:bodyPr/>
          <a:lstStyle/>
          <a:p>
            <a:fld id="{2E1AE7FE-9857-4954-863E-6424AC6B470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4476307"/>
            <a:ext cx="7524799" cy="543715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600" b="1" dirty="0">
                <a:solidFill>
                  <a:srgbClr val="2E3192"/>
                </a:solidFill>
                <a:latin typeface="Cambria" panose="02040503050406030204" pitchFamily="18" charset="0"/>
              </a:rPr>
              <a:t>Сроки сканирования ЭМ</a:t>
            </a:r>
            <a:r>
              <a:rPr lang="ru-RU" sz="1600" dirty="0">
                <a:solidFill>
                  <a:srgbClr val="2E3192"/>
                </a:solidFill>
                <a:latin typeface="Cambria" panose="02040503050406030204" pitchFamily="18" charset="0"/>
              </a:rPr>
              <a:t>– в день проведения экзамена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89959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6314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574" y="195486"/>
            <a:ext cx="6768827" cy="107721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Изменение сроков внесения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сведений 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в РИС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31641" y="2073064"/>
            <a:ext cx="7056783" cy="138499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A8246F"/>
                </a:solidFill>
                <a:ea typeface="Calibri"/>
              </a:rPr>
              <a:t>возможно только на основании письма за подписью главы субъекта Российской Федерации в адрес Рособрнадзора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1561" y="1888398"/>
            <a:ext cx="537455" cy="163121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0000" b="1" dirty="0" smtClean="0">
                <a:solidFill>
                  <a:srgbClr val="C00000"/>
                </a:solidFill>
                <a:latin typeface="Cambria" pitchFamily="18" charset="0"/>
              </a:rPr>
              <a:t>!</a:t>
            </a:r>
            <a:endParaRPr lang="ru-RU" sz="10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4355976" y="1180227"/>
            <a:ext cx="792088" cy="689446"/>
          </a:xfrm>
          <a:prstGeom prst="downArrow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20272" y="4569981"/>
            <a:ext cx="2133600" cy="273844"/>
          </a:xfrm>
        </p:spPr>
        <p:txBody>
          <a:bodyPr/>
          <a:lstStyle/>
          <a:p>
            <a:fld id="{2E1AE7FE-9857-4954-863E-6424AC6B470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14901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5556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324544" y="12751"/>
            <a:ext cx="1403648" cy="5143500"/>
          </a:xfrm>
          <a:prstGeom prst="rect">
            <a:avLst/>
          </a:prstGeom>
        </p:spPr>
      </p:pic>
      <p:sp>
        <p:nvSpPr>
          <p:cNvPr id="6" name="Подзаголовок 4"/>
          <p:cNvSpPr txBox="1">
            <a:spLocks/>
          </p:cNvSpPr>
          <p:nvPr/>
        </p:nvSpPr>
        <p:spPr>
          <a:xfrm>
            <a:off x="1757340" y="221521"/>
            <a:ext cx="6697374" cy="66528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  <a:defRPr/>
            </a:pPr>
            <a:r>
              <a:rPr lang="ru-RU" b="1" dirty="0" smtClean="0"/>
              <a:t>Расписание ЕГЭ-2016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Подзаголовок 4"/>
          <p:cNvSpPr txBox="1">
            <a:spLocks/>
          </p:cNvSpPr>
          <p:nvPr/>
        </p:nvSpPr>
        <p:spPr>
          <a:xfrm>
            <a:off x="899592" y="142973"/>
            <a:ext cx="7560840" cy="77260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anose="020B0604030504040204" pitchFamily="34" charset="0"/>
              <a:cs typeface="Times New Roman" pitchFamily="18" charset="0"/>
            </a:endParaRPr>
          </a:p>
        </p:txBody>
      </p:sp>
      <p:sp>
        <p:nvSpPr>
          <p:cNvPr id="11" name="Объект 1"/>
          <p:cNvSpPr txBox="1">
            <a:spLocks/>
          </p:cNvSpPr>
          <p:nvPr/>
        </p:nvSpPr>
        <p:spPr>
          <a:xfrm>
            <a:off x="605055" y="1131592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0215" algn="just"/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971600" y="886803"/>
            <a:ext cx="7488832" cy="3096347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lvl="0" algn="ctr">
              <a:lnSpc>
                <a:spcPct val="115000"/>
              </a:lnSpc>
              <a:spcAft>
                <a:spcPts val="1000"/>
              </a:spcAft>
              <a:buSzPts val="1000"/>
              <a:tabLst>
                <a:tab pos="318770" algn="l"/>
              </a:tabLst>
            </a:pPr>
            <a:r>
              <a:rPr lang="ru-RU" sz="2800" b="1" dirty="0">
                <a:ea typeface="Times New Roman"/>
                <a:cs typeface="Times New Roman"/>
              </a:rPr>
              <a:t>Досрочный период: </a:t>
            </a:r>
            <a:r>
              <a:rPr lang="ru-RU" sz="2800" b="1" dirty="0" smtClean="0">
                <a:ea typeface="Times New Roman"/>
                <a:cs typeface="Times New Roman"/>
              </a:rPr>
              <a:t>21.03.2016 </a:t>
            </a:r>
            <a:r>
              <a:rPr lang="ru-RU" sz="2800" b="1" dirty="0">
                <a:ea typeface="Times New Roman"/>
                <a:cs typeface="Times New Roman"/>
              </a:rPr>
              <a:t>- </a:t>
            </a:r>
            <a:r>
              <a:rPr lang="ru-RU" sz="2800" b="1" dirty="0" smtClean="0">
                <a:ea typeface="Times New Roman"/>
                <a:cs typeface="Times New Roman"/>
              </a:rPr>
              <a:t>23.04.2016</a:t>
            </a:r>
            <a:endParaRPr lang="ru-RU" sz="2800" b="1" dirty="0"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  <a:buSzPts val="1000"/>
              <a:tabLst>
                <a:tab pos="318770" algn="l"/>
              </a:tabLst>
            </a:pPr>
            <a:r>
              <a:rPr lang="ru-RU" sz="2800" b="1" dirty="0">
                <a:ea typeface="Times New Roman"/>
                <a:cs typeface="Times New Roman"/>
              </a:rPr>
              <a:t>Основной период: </a:t>
            </a:r>
            <a:r>
              <a:rPr lang="ru-RU" sz="2800" b="1" dirty="0" smtClean="0">
                <a:ea typeface="Times New Roman"/>
                <a:cs typeface="Times New Roman"/>
              </a:rPr>
              <a:t>27.05.2016 </a:t>
            </a:r>
            <a:r>
              <a:rPr lang="ru-RU" sz="2800" b="1" dirty="0">
                <a:ea typeface="Times New Roman"/>
                <a:cs typeface="Times New Roman"/>
              </a:rPr>
              <a:t>- </a:t>
            </a:r>
            <a:r>
              <a:rPr lang="ru-RU" sz="2800" b="1" dirty="0" smtClean="0">
                <a:ea typeface="Times New Roman"/>
                <a:cs typeface="Times New Roman"/>
              </a:rPr>
              <a:t>20.06.2016</a:t>
            </a:r>
            <a:endParaRPr lang="ru-RU" sz="2800" b="1" dirty="0"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  <a:buSzPts val="1000"/>
              <a:tabLst>
                <a:tab pos="318770" algn="l"/>
              </a:tabLst>
            </a:pPr>
            <a:r>
              <a:rPr lang="ru-RU" sz="2800" b="1" dirty="0">
                <a:ea typeface="Times New Roman"/>
                <a:cs typeface="Times New Roman"/>
              </a:rPr>
              <a:t>Резервные дни: </a:t>
            </a:r>
            <a:r>
              <a:rPr lang="ru-RU" sz="2800" b="1" dirty="0" smtClean="0">
                <a:ea typeface="Times New Roman"/>
                <a:cs typeface="Times New Roman"/>
              </a:rPr>
              <a:t>22.06.2016 </a:t>
            </a:r>
            <a:r>
              <a:rPr lang="ru-RU" sz="2800" b="1" dirty="0">
                <a:ea typeface="Times New Roman"/>
                <a:cs typeface="Times New Roman"/>
              </a:rPr>
              <a:t>- </a:t>
            </a:r>
            <a:r>
              <a:rPr lang="ru-RU" sz="2800" b="1" dirty="0" smtClean="0">
                <a:ea typeface="Times New Roman"/>
                <a:cs typeface="Times New Roman"/>
              </a:rPr>
              <a:t>30.06.2016</a:t>
            </a:r>
            <a:endParaRPr lang="ru-RU" sz="2800" b="1" dirty="0">
              <a:ea typeface="Calibri"/>
              <a:cs typeface="Times New Roman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324544" y="12751"/>
            <a:ext cx="140364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76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324544" y="12751"/>
            <a:ext cx="1403648" cy="5143500"/>
          </a:xfrm>
          <a:prstGeom prst="rect">
            <a:avLst/>
          </a:prstGeom>
        </p:spPr>
      </p:pic>
      <p:sp>
        <p:nvSpPr>
          <p:cNvPr id="6" name="Подзаголовок 4"/>
          <p:cNvSpPr txBox="1">
            <a:spLocks/>
          </p:cNvSpPr>
          <p:nvPr/>
        </p:nvSpPr>
        <p:spPr>
          <a:xfrm>
            <a:off x="1630402" y="221521"/>
            <a:ext cx="6697374" cy="378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Подзаголовок 4"/>
          <p:cNvSpPr txBox="1">
            <a:spLocks/>
          </p:cNvSpPr>
          <p:nvPr/>
        </p:nvSpPr>
        <p:spPr>
          <a:xfrm>
            <a:off x="899592" y="126871"/>
            <a:ext cx="8677528" cy="5679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anose="020B0604030504040204" pitchFamily="34" charset="0"/>
              <a:cs typeface="Times New Roman" pitchFamily="18" charset="0"/>
            </a:endParaRPr>
          </a:p>
        </p:txBody>
      </p:sp>
      <p:sp>
        <p:nvSpPr>
          <p:cNvPr id="11" name="Объект 1"/>
          <p:cNvSpPr txBox="1">
            <a:spLocks/>
          </p:cNvSpPr>
          <p:nvPr/>
        </p:nvSpPr>
        <p:spPr>
          <a:xfrm>
            <a:off x="605055" y="1131592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0215" algn="just"/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88"/>
            <a:ext cx="8229600" cy="63757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Основный период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630262"/>
              </p:ext>
            </p:extLst>
          </p:nvPr>
        </p:nvGraphicFramePr>
        <p:xfrm>
          <a:off x="683569" y="915569"/>
          <a:ext cx="6984777" cy="4304675"/>
        </p:xfrm>
        <a:graphic>
          <a:graphicData uri="http://schemas.openxmlformats.org/drawingml/2006/table">
            <a:tbl>
              <a:tblPr firstRow="1" firstCol="1" bandRow="1"/>
              <a:tblGrid>
                <a:gridCol w="2682857"/>
                <a:gridCol w="4301920"/>
              </a:tblGrid>
              <a:tr h="2903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Экзамен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903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мая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г. (</a:t>
                      </a:r>
                      <a:r>
                        <a:rPr lang="ru-RU" sz="1800" b="1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пт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География, литература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903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мая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г.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800" b="1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пн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Русский язык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161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июня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г.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800" b="1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Математика (базовый уровень)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161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июня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г.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800" b="1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пн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Математика (профильный уровень)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903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 июня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г. (</a:t>
                      </a:r>
                      <a:r>
                        <a:rPr lang="ru-RU" sz="1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пн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Обществознание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247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10-11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июня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г.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800" b="1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пт,сб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иностранные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языки («Говорение»)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161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июня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г.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800" b="1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вт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Биология, иностранные языки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161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июня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г. (</a:t>
                      </a:r>
                      <a:r>
                        <a:rPr lang="ru-RU" sz="1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Информатика и ИКТ, история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161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июня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г. (</a:t>
                      </a:r>
                      <a:r>
                        <a:rPr lang="ru-RU" sz="1800" b="1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пн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Химия, физика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4676" marB="46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566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05979"/>
            <a:ext cx="7283152" cy="8572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рамках подготовки к ЕГЭ 2016: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200151"/>
            <a:ext cx="7571184" cy="339447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Усилить информационную работу с родителями (поддержка детей, правильный выбор предметов по выбору, математика базовый и профильный уровень).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Выбор организаторов в ППЭ.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1768"/>
            <a:ext cx="140364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26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1768"/>
            <a:ext cx="1403648" cy="514350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0AA953-8F8B-41CF-A1AB-C67361DBF7BD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97" y="735546"/>
            <a:ext cx="7911913" cy="2376264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/>
        </p:nvSpPr>
        <p:spPr>
          <a:xfrm>
            <a:off x="2627784" y="3219822"/>
            <a:ext cx="6516216" cy="1404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1" name="Подзаголовок 2"/>
          <p:cNvSpPr>
            <a:spLocks noGrp="1"/>
          </p:cNvSpPr>
          <p:nvPr/>
        </p:nvSpPr>
        <p:spPr>
          <a:xfrm>
            <a:off x="2591999" y="3386637"/>
            <a:ext cx="6516216" cy="1404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95486"/>
            <a:ext cx="69758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Нормативно-правовая 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база ОГЭ - 2016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002092"/>
            <a:ext cx="73448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200" dirty="0"/>
              <a:t>Федеральный закон от 29.12.2012 г. № 273-ФЗ «Об </a:t>
            </a:r>
            <a:r>
              <a:rPr lang="ru-RU" sz="2200" dirty="0" smtClean="0"/>
              <a:t>образовании</a:t>
            </a:r>
            <a:r>
              <a:rPr lang="en-US" sz="2200" dirty="0" smtClean="0"/>
              <a:t> </a:t>
            </a:r>
            <a:r>
              <a:rPr lang="ru-RU" sz="2200" dirty="0" smtClean="0"/>
              <a:t>в</a:t>
            </a:r>
            <a:r>
              <a:rPr lang="en-US" sz="2200" dirty="0" smtClean="0"/>
              <a:t> </a:t>
            </a:r>
            <a:r>
              <a:rPr lang="ru-RU" sz="2200" dirty="0" smtClean="0"/>
              <a:t>Российской</a:t>
            </a:r>
            <a:r>
              <a:rPr lang="en-US" sz="2200" dirty="0" smtClean="0"/>
              <a:t> </a:t>
            </a:r>
            <a:r>
              <a:rPr lang="ru-RU" sz="2200" dirty="0" smtClean="0"/>
              <a:t>Федерации</a:t>
            </a:r>
            <a:r>
              <a:rPr lang="ru-RU" sz="2200" dirty="0"/>
              <a:t>»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200" dirty="0" smtClean="0"/>
              <a:t> Порядок </a:t>
            </a:r>
            <a:r>
              <a:rPr lang="ru-RU" sz="2200" dirty="0"/>
              <a:t>проведения государственной итоговой аттестации по образовательным программам основного общего образования, утвержденный приказом </a:t>
            </a:r>
            <a:r>
              <a:rPr lang="ru-RU" sz="2200" dirty="0" err="1"/>
              <a:t>Минобрнауки</a:t>
            </a:r>
            <a:r>
              <a:rPr lang="ru-RU" sz="2200" dirty="0"/>
              <a:t> России от </a:t>
            </a:r>
            <a:r>
              <a:rPr lang="ru-RU" sz="2200" dirty="0" smtClean="0"/>
              <a:t>25.12.2013 № 1394 </a:t>
            </a:r>
            <a:r>
              <a:rPr lang="ru-RU" sz="2200" dirty="0"/>
              <a:t>(</a:t>
            </a:r>
            <a:r>
              <a:rPr lang="ru-RU" sz="2200" dirty="0" smtClean="0"/>
              <a:t>с изменениями от 03.02.2015).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200" dirty="0" smtClean="0"/>
              <a:t> </a:t>
            </a:r>
            <a:r>
              <a:rPr lang="ru-RU" sz="2200" dirty="0" smtClean="0">
                <a:solidFill>
                  <a:srgbClr val="FF0000"/>
                </a:solidFill>
              </a:rPr>
              <a:t>Приказ МО и Н РФ от 7.07.2015 №692 </a:t>
            </a:r>
            <a:r>
              <a:rPr lang="ru-RU" sz="2200" dirty="0" smtClean="0"/>
              <a:t>«О внесении изменений в порядок проведения ГИА по образовательным программам основного общего образования, утв. приказом МО и Н РФ  от 25.12.2013№1394 .</a:t>
            </a:r>
          </a:p>
        </p:txBody>
      </p:sp>
    </p:spTree>
    <p:extLst>
      <p:ext uri="{BB962C8B-B14F-4D97-AF65-F5344CB8AC3E}">
        <p14:creationId xmlns:p14="http://schemas.microsoft.com/office/powerpoint/2010/main" val="238511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20272" y="4569981"/>
            <a:ext cx="2133600" cy="273844"/>
          </a:xfrm>
        </p:spPr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1768"/>
            <a:ext cx="1403648" cy="5143500"/>
          </a:xfrm>
          <a:prstGeom prst="rect">
            <a:avLst/>
          </a:prstGeom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62338089"/>
              </p:ext>
            </p:extLst>
          </p:nvPr>
        </p:nvGraphicFramePr>
        <p:xfrm>
          <a:off x="1524000" y="539750"/>
          <a:ext cx="600032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6771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2957</TotalTime>
  <Words>878</Words>
  <Application>Microsoft Office PowerPoint</Application>
  <PresentationFormat>Экран (16:9)</PresentationFormat>
  <Paragraphs>140</Paragraphs>
  <Slides>19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Основный период</vt:lpstr>
      <vt:lpstr>В рамках подготовки к ЕГЭ 2016:</vt:lpstr>
      <vt:lpstr>Презентация PowerPoint</vt:lpstr>
      <vt:lpstr>Презентация PowerPoint</vt:lpstr>
      <vt:lpstr>Презентация PowerPoint</vt:lpstr>
      <vt:lpstr>Основной период</vt:lpstr>
      <vt:lpstr>Презентация PowerPoint</vt:lpstr>
      <vt:lpstr>Выполнение законодательных документов по образованию</vt:lpstr>
      <vt:lpstr>Письмо МО и Н РТ от 17.11.2015 №исх-2391/15 «Об усилении контроля выполнения учебного плана и образовательных программ»</vt:lpstr>
      <vt:lpstr>Учебно-педагогическая документация школы  ( приказ Министерства Просвещения ССР от 27.12.1974 №167 «Об утверждении инструкции введении школьной документации» )</vt:lpstr>
      <vt:lpstr>Журнала учета пропущенных  и замещенных уроков</vt:lpstr>
      <vt:lpstr>Журнал учета пропущенных  и замещенных уроков. </vt:lpstr>
      <vt:lpstr>Статья 58 №-273-ФЗ «Об образовании в РФ»</vt:lpstr>
      <vt:lpstr>Приказ МО и Н РФ от 12.03.2014 №177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Afanaseva</dc:creator>
  <cp:lastModifiedBy>Светлана Захарова</cp:lastModifiedBy>
  <cp:revision>316</cp:revision>
  <cp:lastPrinted>2015-01-19T09:47:28Z</cp:lastPrinted>
  <dcterms:created xsi:type="dcterms:W3CDTF">2014-03-04T07:12:45Z</dcterms:created>
  <dcterms:modified xsi:type="dcterms:W3CDTF">2015-12-03T08:53:48Z</dcterms:modified>
</cp:coreProperties>
</file>